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7"/>
  </p:notesMasterIdLst>
  <p:sldIdLst>
    <p:sldId id="256" r:id="rId5"/>
    <p:sldId id="261" r:id="rId6"/>
    <p:sldId id="257" r:id="rId7"/>
    <p:sldId id="265" r:id="rId8"/>
    <p:sldId id="264" r:id="rId9"/>
    <p:sldId id="318" r:id="rId10"/>
    <p:sldId id="319" r:id="rId11"/>
    <p:sldId id="745" r:id="rId12"/>
    <p:sldId id="321" r:id="rId13"/>
    <p:sldId id="750" r:id="rId14"/>
    <p:sldId id="733" r:id="rId15"/>
    <p:sldId id="751" r:id="rId16"/>
    <p:sldId id="258" r:id="rId17"/>
    <p:sldId id="752" r:id="rId18"/>
    <p:sldId id="753" r:id="rId19"/>
    <p:sldId id="754" r:id="rId20"/>
    <p:sldId id="755" r:id="rId21"/>
    <p:sldId id="260" r:id="rId22"/>
    <p:sldId id="756" r:id="rId23"/>
    <p:sldId id="757" r:id="rId24"/>
    <p:sldId id="259" r:id="rId25"/>
    <p:sldId id="262" r:id="rId2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3BEEEE-CB27-4B24-9C89-904675022FBF}" v="2" dt="2023-11-14T14:59:06.0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a:tcStyle>
        <a:tcBdr/>
        <a:fill>
          <a:solidFill>
            <a:srgbClr val="E7E7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1"/>
    <p:restoredTop sz="94640"/>
  </p:normalViewPr>
  <p:slideViewPr>
    <p:cSldViewPr snapToGrid="0">
      <p:cViewPr varScale="1">
        <p:scale>
          <a:sx n="115" d="100"/>
          <a:sy n="115" d="100"/>
        </p:scale>
        <p:origin x="129"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Salayo" userId="c3004702ea92220a" providerId="LiveId" clId="{9C395BDF-EAB7-43CA-A1FE-207F273453C3}"/>
    <pc:docChg chg="modSld sldOrd">
      <pc:chgData name="Nicole Salayo" userId="c3004702ea92220a" providerId="LiveId" clId="{9C395BDF-EAB7-43CA-A1FE-207F273453C3}" dt="2023-11-14T15:11:27.474" v="2" actId="1076"/>
      <pc:docMkLst>
        <pc:docMk/>
      </pc:docMkLst>
      <pc:sldChg chg="ord">
        <pc:chgData name="Nicole Salayo" userId="c3004702ea92220a" providerId="LiveId" clId="{9C395BDF-EAB7-43CA-A1FE-207F273453C3}" dt="2023-11-14T15:01:20.377" v="1"/>
        <pc:sldMkLst>
          <pc:docMk/>
          <pc:sldMk cId="0" sldId="257"/>
        </pc:sldMkLst>
      </pc:sldChg>
      <pc:sldChg chg="ord">
        <pc:chgData name="Nicole Salayo" userId="c3004702ea92220a" providerId="LiveId" clId="{9C395BDF-EAB7-43CA-A1FE-207F273453C3}" dt="2023-11-14T15:01:20.377" v="1"/>
        <pc:sldMkLst>
          <pc:docMk/>
          <pc:sldMk cId="478456159" sldId="261"/>
        </pc:sldMkLst>
      </pc:sldChg>
      <pc:sldChg chg="ord">
        <pc:chgData name="Nicole Salayo" userId="c3004702ea92220a" providerId="LiveId" clId="{9C395BDF-EAB7-43CA-A1FE-207F273453C3}" dt="2023-11-14T15:01:20.377" v="1"/>
        <pc:sldMkLst>
          <pc:docMk/>
          <pc:sldMk cId="1073147490" sldId="264"/>
        </pc:sldMkLst>
      </pc:sldChg>
      <pc:sldChg chg="ord">
        <pc:chgData name="Nicole Salayo" userId="c3004702ea92220a" providerId="LiveId" clId="{9C395BDF-EAB7-43CA-A1FE-207F273453C3}" dt="2023-11-14T15:01:20.377" v="1"/>
        <pc:sldMkLst>
          <pc:docMk/>
          <pc:sldMk cId="3657100492" sldId="265"/>
        </pc:sldMkLst>
      </pc:sldChg>
      <pc:sldChg chg="modSp mod">
        <pc:chgData name="Nicole Salayo" userId="c3004702ea92220a" providerId="LiveId" clId="{9C395BDF-EAB7-43CA-A1FE-207F273453C3}" dt="2023-11-14T15:11:27.474" v="2" actId="1076"/>
        <pc:sldMkLst>
          <pc:docMk/>
          <pc:sldMk cId="2915045019" sldId="319"/>
        </pc:sldMkLst>
        <pc:spChg chg="mod">
          <ac:chgData name="Nicole Salayo" userId="c3004702ea92220a" providerId="LiveId" clId="{9C395BDF-EAB7-43CA-A1FE-207F273453C3}" dt="2023-11-14T15:11:27.474" v="2" actId="1076"/>
          <ac:spMkLst>
            <pc:docMk/>
            <pc:sldMk cId="2915045019" sldId="319"/>
            <ac:spMk id="3" creationId="{3C47FA0C-717B-E114-A912-F0021D9217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143000" y="685800"/>
            <a:ext cx="4572000" cy="3429000"/>
          </a:xfrm>
          <a:prstGeom prst="rect">
            <a:avLst/>
          </a:prstGeom>
        </p:spPr>
        <p:txBody>
          <a:bodyPr/>
          <a:lstStyle/>
          <a:p>
            <a:endParaRPr/>
          </a:p>
        </p:txBody>
      </p:sp>
      <p:sp>
        <p:nvSpPr>
          <p:cNvPr id="83" name="Shape 8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0818784"/>
      </p:ext>
    </p:extLst>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08cd17139_0_118: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08cd17139_0_118: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83" name="Google Shape;83;g408cd17139_0_118: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f5e815e20_4_39: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5f5e815e20_4_39: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92" name="Google Shape;92;g25f5e815e20_4_3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5b2af67f9_0_5: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75b2af67f9_0_5: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02" name="Google Shape;102;g275b2af67f9_0_5: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75b2af67f9_0_37: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75b2af67f9_0_37: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12" name="Google Shape;112;g275b2af67f9_0_37: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85b0453369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85b0453369_0_0: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24" name="Google Shape;124;g285b0453369_0_0: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5b2af67f9_0_49: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5b2af67f9_0_49: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35" name="Google Shape;135;g275b2af67f9_0_4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5b2af67f9_0_29: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75b2af67f9_0_29:notes"/>
          <p:cNvSpPr txBox="1">
            <a:spLocks noGrp="1"/>
          </p:cNvSpPr>
          <p:nvPr>
            <p:ph type="body" idx="1"/>
          </p:nvPr>
        </p:nvSpPr>
        <p:spPr>
          <a:xfrm>
            <a:off x="701675" y="4473575"/>
            <a:ext cx="5607000" cy="36609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147" name="Google Shape;147;g275b2af67f9_0_29:notes"/>
          <p:cNvSpPr txBox="1">
            <a:spLocks noGrp="1"/>
          </p:cNvSpPr>
          <p:nvPr>
            <p:ph type="sldNum" idx="12"/>
          </p:nvPr>
        </p:nvSpPr>
        <p:spPr>
          <a:xfrm>
            <a:off x="3970338"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0"/>
        <p:cNvGrpSpPr/>
        <p:nvPr/>
      </p:nvGrpSpPr>
      <p:grpSpPr>
        <a:xfrm>
          <a:off x="0" y="0"/>
          <a:ext cx="0" cy="0"/>
          <a:chOff x="0" y="0"/>
          <a:chExt cx="0" cy="0"/>
        </a:xfrm>
      </p:grpSpPr>
      <p:sp>
        <p:nvSpPr>
          <p:cNvPr id="11" name="Google Shape;11;p2"/>
          <p:cNvSpPr/>
          <p:nvPr/>
        </p:nvSpPr>
        <p:spPr>
          <a:xfrm>
            <a:off x="-99694" y="-46969"/>
            <a:ext cx="9274275" cy="5190525"/>
          </a:xfrm>
          <a:prstGeom prst="rect">
            <a:avLst/>
          </a:prstGeom>
          <a:solidFill>
            <a:schemeClr val="dk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2" name="Google Shape;12;p2"/>
          <p:cNvSpPr/>
          <p:nvPr/>
        </p:nvSpPr>
        <p:spPr>
          <a:xfrm>
            <a:off x="-99693" y="3232706"/>
            <a:ext cx="9274193" cy="1994850"/>
          </a:xfrm>
          <a:custGeom>
            <a:avLst/>
            <a:gdLst/>
            <a:ahLst/>
            <a:cxnLst/>
            <a:rect l="l" t="t" r="r" b="b"/>
            <a:pathLst>
              <a:path w="487987" h="106392" extrusionOk="0">
                <a:moveTo>
                  <a:pt x="0" y="105162"/>
                </a:moveTo>
                <a:lnTo>
                  <a:pt x="0" y="0"/>
                </a:lnTo>
                <a:lnTo>
                  <a:pt x="414804" y="50121"/>
                </a:lnTo>
                <a:lnTo>
                  <a:pt x="487987" y="9225"/>
                </a:lnTo>
                <a:lnTo>
                  <a:pt x="487987" y="106392"/>
                </a:lnTo>
                <a:close/>
              </a:path>
            </a:pathLst>
          </a:custGeom>
          <a:solidFill>
            <a:schemeClr val="dk1"/>
          </a:solidFill>
          <a:ln>
            <a:noFill/>
          </a:ln>
        </p:spPr>
      </p:sp>
      <p:sp>
        <p:nvSpPr>
          <p:cNvPr id="13" name="Google Shape;13;p2"/>
          <p:cNvSpPr txBox="1">
            <a:spLocks noGrp="1"/>
          </p:cNvSpPr>
          <p:nvPr>
            <p:ph type="ctrTitle"/>
          </p:nvPr>
        </p:nvSpPr>
        <p:spPr>
          <a:xfrm>
            <a:off x="280556" y="356663"/>
            <a:ext cx="8463375" cy="166095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0"/>
              </a:spcBef>
              <a:spcAft>
                <a:spcPts val="0"/>
              </a:spcAft>
              <a:buSzPts val="6000"/>
              <a:buFont typeface="Open Sans"/>
              <a:buNone/>
              <a:defRPr sz="4500" b="1" i="0" u="none" strike="noStrike" cap="none">
                <a:solidFill>
                  <a:srgbClr val="FFFFFF"/>
                </a:solidFill>
                <a:latin typeface="Open Sans"/>
                <a:ea typeface="Open Sans"/>
                <a:cs typeface="Open Sans"/>
                <a:sym typeface="Open Sans"/>
              </a:defRPr>
            </a:lvl1pPr>
            <a:lvl2pPr marL="0" marR="0" lvl="1"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2pPr>
            <a:lvl3pPr marL="0" marR="0" lvl="2"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3pPr>
            <a:lvl4pPr marL="0" marR="0" lvl="3"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4pPr>
            <a:lvl5pPr marL="0" marR="0" lvl="4"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5pPr>
            <a:lvl6pPr marL="342900" marR="0" lvl="5"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6pPr>
            <a:lvl7pPr marL="685800" marR="0" lvl="6"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7pPr>
            <a:lvl8pPr marL="1028700" marR="0" lvl="7"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8pPr>
            <a:lvl9pPr marL="1371600" marR="0" lvl="8" indent="0" algn="l" rtl="0">
              <a:lnSpc>
                <a:spcPct val="90000"/>
              </a:lnSpc>
              <a:spcBef>
                <a:spcPts val="0"/>
              </a:spcBef>
              <a:spcAft>
                <a:spcPts val="0"/>
              </a:spcAft>
              <a:buSzPts val="1400"/>
              <a:buNone/>
              <a:defRPr sz="2700" b="1" i="0" u="none" strike="noStrike" cap="none">
                <a:solidFill>
                  <a:schemeClr val="dk2"/>
                </a:solidFill>
                <a:latin typeface="Open Sans"/>
                <a:ea typeface="Open Sans"/>
                <a:cs typeface="Open Sans"/>
                <a:sym typeface="Open Sans"/>
              </a:defRPr>
            </a:lvl9pPr>
          </a:lstStyle>
          <a:p>
            <a:endParaRPr/>
          </a:p>
        </p:txBody>
      </p:sp>
      <p:sp>
        <p:nvSpPr>
          <p:cNvPr id="14" name="Google Shape;14;p2"/>
          <p:cNvSpPr txBox="1">
            <a:spLocks noGrp="1"/>
          </p:cNvSpPr>
          <p:nvPr>
            <p:ph type="subTitle" idx="1"/>
          </p:nvPr>
        </p:nvSpPr>
        <p:spPr>
          <a:xfrm>
            <a:off x="280556" y="1869686"/>
            <a:ext cx="4611150" cy="832050"/>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750"/>
              </a:spcBef>
              <a:spcAft>
                <a:spcPts val="0"/>
              </a:spcAft>
              <a:buClr>
                <a:srgbClr val="FF784B"/>
              </a:buClr>
              <a:buSzPts val="2800"/>
              <a:buFont typeface="Open Sans Light"/>
              <a:buNone/>
              <a:defRPr sz="2100" i="1" u="none" strike="noStrike" cap="none">
                <a:solidFill>
                  <a:srgbClr val="FFFFFF"/>
                </a:solidFill>
                <a:latin typeface="Open Sans Light"/>
                <a:ea typeface="Open Sans Light"/>
                <a:cs typeface="Open Sans Light"/>
                <a:sym typeface="Open Sans Light"/>
              </a:defRPr>
            </a:lvl1pPr>
            <a:lvl2pPr marL="342900" marR="0" lvl="1" indent="0" algn="ctr" rtl="0">
              <a:lnSpc>
                <a:spcPct val="90000"/>
              </a:lnSpc>
              <a:spcBef>
                <a:spcPts val="375"/>
              </a:spcBef>
              <a:spcAft>
                <a:spcPts val="0"/>
              </a:spcAft>
              <a:buClr>
                <a:srgbClr val="FF784B"/>
              </a:buClr>
              <a:buSzPts val="2000"/>
              <a:buFont typeface="Noto Sans Symbols"/>
              <a:buNone/>
              <a:defRPr sz="1500" b="0" i="0" u="none" strike="noStrike" cap="none">
                <a:solidFill>
                  <a:srgbClr val="888F95"/>
                </a:solidFill>
                <a:latin typeface="Open Sans"/>
                <a:ea typeface="Open Sans"/>
                <a:cs typeface="Open Sans"/>
                <a:sym typeface="Open Sans"/>
              </a:defRPr>
            </a:lvl2pPr>
            <a:lvl3pPr marL="685800" marR="0" lvl="2" indent="0" algn="ctr" rtl="0">
              <a:lnSpc>
                <a:spcPct val="90000"/>
              </a:lnSpc>
              <a:spcBef>
                <a:spcPts val="375"/>
              </a:spcBef>
              <a:spcAft>
                <a:spcPts val="0"/>
              </a:spcAft>
              <a:buClr>
                <a:srgbClr val="FF784B"/>
              </a:buClr>
              <a:buSzPts val="2000"/>
              <a:buFont typeface="Noto Sans Symbols"/>
              <a:buNone/>
              <a:defRPr sz="1500" b="0" i="0" u="none" strike="noStrike" cap="none">
                <a:solidFill>
                  <a:srgbClr val="888F95"/>
                </a:solidFill>
                <a:latin typeface="Open Sans"/>
                <a:ea typeface="Open Sans"/>
                <a:cs typeface="Open Sans"/>
                <a:sym typeface="Open Sans"/>
              </a:defRPr>
            </a:lvl3pPr>
            <a:lvl4pPr marL="1028700" marR="0" lvl="3" indent="0" algn="ctr" rtl="0">
              <a:lnSpc>
                <a:spcPct val="90000"/>
              </a:lnSpc>
              <a:spcBef>
                <a:spcPts val="375"/>
              </a:spcBef>
              <a:spcAft>
                <a:spcPts val="0"/>
              </a:spcAft>
              <a:buClr>
                <a:srgbClr val="FF784B"/>
              </a:buClr>
              <a:buSzPts val="2000"/>
              <a:buFont typeface="Noto Sans Symbols"/>
              <a:buNone/>
              <a:defRPr sz="1500" b="0" i="0" u="none" strike="noStrike" cap="none">
                <a:solidFill>
                  <a:srgbClr val="888F95"/>
                </a:solidFill>
                <a:latin typeface="Open Sans"/>
                <a:ea typeface="Open Sans"/>
                <a:cs typeface="Open Sans"/>
                <a:sym typeface="Open Sans"/>
              </a:defRPr>
            </a:lvl4pPr>
            <a:lvl5pPr marL="1371600" marR="0" lvl="4" indent="0" algn="ctr" rtl="0">
              <a:lnSpc>
                <a:spcPct val="90000"/>
              </a:lnSpc>
              <a:spcBef>
                <a:spcPts val="375"/>
              </a:spcBef>
              <a:spcAft>
                <a:spcPts val="0"/>
              </a:spcAft>
              <a:buClr>
                <a:srgbClr val="FF784B"/>
              </a:buClr>
              <a:buSzPts val="2000"/>
              <a:buFont typeface="Noto Sans Symbols"/>
              <a:buNone/>
              <a:defRPr sz="1500" b="0" i="0" u="none" strike="noStrike" cap="none">
                <a:solidFill>
                  <a:srgbClr val="888F95"/>
                </a:solidFill>
                <a:latin typeface="Open Sans"/>
                <a:ea typeface="Open Sans"/>
                <a:cs typeface="Open Sans"/>
                <a:sym typeface="Open Sans"/>
              </a:defRPr>
            </a:lvl5pPr>
            <a:lvl6pPr marL="1714500" marR="0" lvl="5" indent="0" algn="ctr" rtl="0">
              <a:lnSpc>
                <a:spcPct val="90000"/>
              </a:lnSpc>
              <a:spcBef>
                <a:spcPts val="375"/>
              </a:spcBef>
              <a:spcAft>
                <a:spcPts val="0"/>
              </a:spcAft>
              <a:buClr>
                <a:srgbClr val="888F95"/>
              </a:buClr>
              <a:buSzPts val="1800"/>
              <a:buFont typeface="Arial"/>
              <a:buNone/>
              <a:defRPr sz="1350" b="0" i="0" u="none" strike="noStrike" cap="none">
                <a:solidFill>
                  <a:srgbClr val="888F95"/>
                </a:solidFill>
                <a:latin typeface="Calibri"/>
                <a:ea typeface="Calibri"/>
                <a:cs typeface="Calibri"/>
                <a:sym typeface="Calibri"/>
              </a:defRPr>
            </a:lvl6pPr>
            <a:lvl7pPr marL="2057400" marR="0" lvl="6" indent="0" algn="ctr" rtl="0">
              <a:lnSpc>
                <a:spcPct val="90000"/>
              </a:lnSpc>
              <a:spcBef>
                <a:spcPts val="375"/>
              </a:spcBef>
              <a:spcAft>
                <a:spcPts val="0"/>
              </a:spcAft>
              <a:buClr>
                <a:srgbClr val="888F95"/>
              </a:buClr>
              <a:buSzPts val="1800"/>
              <a:buFont typeface="Arial"/>
              <a:buNone/>
              <a:defRPr sz="1350" b="0" i="0" u="none" strike="noStrike" cap="none">
                <a:solidFill>
                  <a:srgbClr val="888F95"/>
                </a:solidFill>
                <a:latin typeface="Calibri"/>
                <a:ea typeface="Calibri"/>
                <a:cs typeface="Calibri"/>
                <a:sym typeface="Calibri"/>
              </a:defRPr>
            </a:lvl7pPr>
            <a:lvl8pPr marL="2400300" marR="0" lvl="7" indent="0" algn="ctr" rtl="0">
              <a:lnSpc>
                <a:spcPct val="90000"/>
              </a:lnSpc>
              <a:spcBef>
                <a:spcPts val="375"/>
              </a:spcBef>
              <a:spcAft>
                <a:spcPts val="0"/>
              </a:spcAft>
              <a:buClr>
                <a:srgbClr val="888F95"/>
              </a:buClr>
              <a:buSzPts val="1800"/>
              <a:buFont typeface="Arial"/>
              <a:buNone/>
              <a:defRPr sz="1350" b="0" i="0" u="none" strike="noStrike" cap="none">
                <a:solidFill>
                  <a:srgbClr val="888F95"/>
                </a:solidFill>
                <a:latin typeface="Calibri"/>
                <a:ea typeface="Calibri"/>
                <a:cs typeface="Calibri"/>
                <a:sym typeface="Calibri"/>
              </a:defRPr>
            </a:lvl8pPr>
            <a:lvl9pPr marL="2743200" marR="0" lvl="8" indent="0" algn="ctr" rtl="0">
              <a:lnSpc>
                <a:spcPct val="90000"/>
              </a:lnSpc>
              <a:spcBef>
                <a:spcPts val="375"/>
              </a:spcBef>
              <a:spcAft>
                <a:spcPts val="0"/>
              </a:spcAft>
              <a:buClr>
                <a:srgbClr val="888F95"/>
              </a:buClr>
              <a:buSzPts val="1800"/>
              <a:buFont typeface="Arial"/>
              <a:buNone/>
              <a:defRPr sz="1350" b="0" i="0" u="none" strike="noStrike" cap="none">
                <a:solidFill>
                  <a:srgbClr val="888F95"/>
                </a:solidFill>
                <a:latin typeface="Calibri"/>
                <a:ea typeface="Calibri"/>
                <a:cs typeface="Calibri"/>
                <a:sym typeface="Calibri"/>
              </a:defRPr>
            </a:lvl9pPr>
          </a:lstStyle>
          <a:p>
            <a:endParaRPr/>
          </a:p>
        </p:txBody>
      </p:sp>
      <p:sp>
        <p:nvSpPr>
          <p:cNvPr id="15" name="Google Shape;15;p2"/>
          <p:cNvSpPr txBox="1"/>
          <p:nvPr/>
        </p:nvSpPr>
        <p:spPr>
          <a:xfrm>
            <a:off x="5329238" y="4676438"/>
            <a:ext cx="3464775" cy="335700"/>
          </a:xfrm>
          <a:prstGeom prst="rect">
            <a:avLst/>
          </a:prstGeom>
          <a:noFill/>
          <a:ln>
            <a:noFill/>
          </a:ln>
        </p:spPr>
        <p:txBody>
          <a:bodyPr spcFirstLastPara="1" wrap="square" lIns="68569" tIns="68569" rIns="68569" bIns="68569" anchor="t" anchorCtr="0">
            <a:noAutofit/>
          </a:bodyPr>
          <a:lstStyle/>
          <a:p>
            <a:pPr marL="0" lvl="0" indent="0" algn="r" rtl="0">
              <a:spcBef>
                <a:spcPts val="0"/>
              </a:spcBef>
              <a:spcAft>
                <a:spcPts val="0"/>
              </a:spcAft>
              <a:buNone/>
            </a:pPr>
            <a:r>
              <a:rPr lang="en-US" sz="1350">
                <a:solidFill>
                  <a:schemeClr val="lt2"/>
                </a:solidFill>
                <a:latin typeface="Open Sans SemiBold"/>
                <a:ea typeface="Open Sans SemiBold"/>
                <a:cs typeface="Open Sans SemiBold"/>
                <a:sym typeface="Open Sans SemiBold"/>
              </a:rPr>
              <a:t>Date</a:t>
            </a:r>
            <a:endParaRPr sz="1350">
              <a:solidFill>
                <a:schemeClr val="lt2"/>
              </a:solidFill>
              <a:latin typeface="Open Sans SemiBold"/>
              <a:ea typeface="Open Sans SemiBold"/>
              <a:cs typeface="Open Sans SemiBold"/>
              <a:sym typeface="Open Sans SemiBold"/>
            </a:endParaRPr>
          </a:p>
        </p:txBody>
      </p:sp>
      <p:pic>
        <p:nvPicPr>
          <p:cNvPr id="16" name="Google Shape;16;p2"/>
          <p:cNvPicPr preferRelativeResize="0"/>
          <p:nvPr/>
        </p:nvPicPr>
        <p:blipFill>
          <a:blip r:embed="rId2">
            <a:alphaModFix/>
          </a:blip>
          <a:stretch>
            <a:fillRect/>
          </a:stretch>
        </p:blipFill>
        <p:spPr>
          <a:xfrm>
            <a:off x="115500" y="4597800"/>
            <a:ext cx="1438623" cy="492975"/>
          </a:xfrm>
          <a:prstGeom prst="rect">
            <a:avLst/>
          </a:prstGeom>
          <a:noFill/>
          <a:ln>
            <a:noFill/>
          </a:ln>
        </p:spPr>
      </p:pic>
    </p:spTree>
    <p:extLst>
      <p:ext uri="{BB962C8B-B14F-4D97-AF65-F5344CB8AC3E}">
        <p14:creationId xmlns:p14="http://schemas.microsoft.com/office/powerpoint/2010/main" val="179832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 Title Full Bullets">
  <p:cSld name="Content w/ Title Full Bullets">
    <p:spTree>
      <p:nvGrpSpPr>
        <p:cNvPr id="1" name="Shape 62"/>
        <p:cNvGrpSpPr/>
        <p:nvPr/>
      </p:nvGrpSpPr>
      <p:grpSpPr>
        <a:xfrm>
          <a:off x="0" y="0"/>
          <a:ext cx="0" cy="0"/>
          <a:chOff x="0" y="0"/>
          <a:chExt cx="0" cy="0"/>
        </a:xfrm>
      </p:grpSpPr>
      <p:sp>
        <p:nvSpPr>
          <p:cNvPr id="63" name="Google Shape;63;p12"/>
          <p:cNvSpPr txBox="1"/>
          <p:nvPr/>
        </p:nvSpPr>
        <p:spPr>
          <a:xfrm>
            <a:off x="8583206" y="4783502"/>
            <a:ext cx="389250" cy="188550"/>
          </a:xfrm>
          <a:prstGeom prst="rect">
            <a:avLst/>
          </a:prstGeom>
          <a:noFill/>
          <a:ln>
            <a:noFill/>
          </a:ln>
        </p:spPr>
        <p:txBody>
          <a:bodyPr spcFirstLastPara="1" wrap="square" lIns="51431" tIns="25706" rIns="51431" bIns="25706" anchor="t" anchorCtr="0">
            <a:noAutofit/>
          </a:bodyPr>
          <a:lstStyle/>
          <a:p>
            <a:pPr marL="0" lvl="0" indent="0" algn="r" rtl="0">
              <a:spcBef>
                <a:spcPts val="0"/>
              </a:spcBef>
              <a:spcAft>
                <a:spcPts val="0"/>
              </a:spcAft>
              <a:buNone/>
            </a:pPr>
            <a:fld id="{00000000-1234-1234-1234-123412341234}" type="slidenum">
              <a:rPr lang="en-US" sz="825">
                <a:solidFill>
                  <a:srgbClr val="003C00"/>
                </a:solidFill>
                <a:latin typeface="Open Sans"/>
                <a:ea typeface="Open Sans"/>
                <a:cs typeface="Open Sans"/>
                <a:sym typeface="Open Sans"/>
              </a:rPr>
              <a:pPr marL="0" lvl="0" indent="0" algn="r" rtl="0">
                <a:spcBef>
                  <a:spcPts val="0"/>
                </a:spcBef>
                <a:spcAft>
                  <a:spcPts val="0"/>
                </a:spcAft>
                <a:buNone/>
              </a:pPr>
              <a:t>‹#›</a:t>
            </a:fld>
            <a:endParaRPr sz="825">
              <a:solidFill>
                <a:srgbClr val="003C00"/>
              </a:solidFill>
              <a:latin typeface="Open Sans"/>
              <a:ea typeface="Open Sans"/>
              <a:cs typeface="Open Sans"/>
              <a:sym typeface="Open Sans"/>
            </a:endParaRPr>
          </a:p>
        </p:txBody>
      </p:sp>
      <p:pic>
        <p:nvPicPr>
          <p:cNvPr id="64" name="Google Shape;64;p12"/>
          <p:cNvPicPr preferRelativeResize="0"/>
          <p:nvPr/>
        </p:nvPicPr>
        <p:blipFill rotWithShape="1">
          <a:blip r:embed="rId2">
            <a:alphaModFix/>
          </a:blip>
          <a:srcRect l="159" r="159"/>
          <a:stretch/>
        </p:blipFill>
        <p:spPr>
          <a:xfrm>
            <a:off x="110792" y="4656109"/>
            <a:ext cx="1183727" cy="406927"/>
          </a:xfrm>
          <a:prstGeom prst="rect">
            <a:avLst/>
          </a:prstGeom>
          <a:noFill/>
          <a:ln>
            <a:noFill/>
          </a:ln>
        </p:spPr>
      </p:pic>
    </p:spTree>
    <p:extLst>
      <p:ext uri="{BB962C8B-B14F-4D97-AF65-F5344CB8AC3E}">
        <p14:creationId xmlns:p14="http://schemas.microsoft.com/office/powerpoint/2010/main" val="33285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ust Text Full Width">
  <p:cSld name="Just Text Full Width">
    <p:spTree>
      <p:nvGrpSpPr>
        <p:cNvPr id="1" name="Shape 23"/>
        <p:cNvGrpSpPr/>
        <p:nvPr/>
      </p:nvGrpSpPr>
      <p:grpSpPr>
        <a:xfrm>
          <a:off x="0" y="0"/>
          <a:ext cx="0" cy="0"/>
          <a:chOff x="0" y="0"/>
          <a:chExt cx="0" cy="0"/>
        </a:xfrm>
      </p:grpSpPr>
      <p:sp>
        <p:nvSpPr>
          <p:cNvPr id="24" name="Google Shape;24;p4"/>
          <p:cNvSpPr txBox="1"/>
          <p:nvPr/>
        </p:nvSpPr>
        <p:spPr>
          <a:xfrm>
            <a:off x="8583206" y="4783502"/>
            <a:ext cx="389250" cy="188550"/>
          </a:xfrm>
          <a:prstGeom prst="rect">
            <a:avLst/>
          </a:prstGeom>
          <a:noFill/>
          <a:ln>
            <a:noFill/>
          </a:ln>
        </p:spPr>
        <p:txBody>
          <a:bodyPr spcFirstLastPara="1" wrap="square" lIns="51431" tIns="25706" rIns="51431" bIns="25706" anchor="t" anchorCtr="0">
            <a:noAutofit/>
          </a:bodyPr>
          <a:lstStyle/>
          <a:p>
            <a:pPr marL="0" lvl="0" indent="0" algn="r" rtl="0">
              <a:spcBef>
                <a:spcPts val="0"/>
              </a:spcBef>
              <a:spcAft>
                <a:spcPts val="0"/>
              </a:spcAft>
              <a:buNone/>
            </a:pPr>
            <a:fld id="{00000000-1234-1234-1234-123412341234}" type="slidenum">
              <a:rPr lang="en-US" sz="825">
                <a:solidFill>
                  <a:srgbClr val="003C00"/>
                </a:solidFill>
                <a:latin typeface="Open Sans"/>
                <a:ea typeface="Open Sans"/>
                <a:cs typeface="Open Sans"/>
                <a:sym typeface="Open Sans"/>
              </a:rPr>
              <a:pPr marL="0" lvl="0" indent="0" algn="r" rtl="0">
                <a:spcBef>
                  <a:spcPts val="0"/>
                </a:spcBef>
                <a:spcAft>
                  <a:spcPts val="0"/>
                </a:spcAft>
                <a:buNone/>
              </a:pPr>
              <a:t>‹#›</a:t>
            </a:fld>
            <a:endParaRPr sz="825">
              <a:solidFill>
                <a:srgbClr val="003C00"/>
              </a:solidFill>
              <a:latin typeface="Open Sans"/>
              <a:ea typeface="Open Sans"/>
              <a:cs typeface="Open Sans"/>
              <a:sym typeface="Open Sans"/>
            </a:endParaRPr>
          </a:p>
        </p:txBody>
      </p:sp>
      <p:pic>
        <p:nvPicPr>
          <p:cNvPr id="25" name="Google Shape;25;p4"/>
          <p:cNvPicPr preferRelativeResize="0"/>
          <p:nvPr/>
        </p:nvPicPr>
        <p:blipFill rotWithShape="1">
          <a:blip r:embed="rId2">
            <a:alphaModFix/>
          </a:blip>
          <a:srcRect l="159" r="159"/>
          <a:stretch/>
        </p:blipFill>
        <p:spPr>
          <a:xfrm>
            <a:off x="110792" y="4656109"/>
            <a:ext cx="1183727" cy="406927"/>
          </a:xfrm>
          <a:prstGeom prst="rect">
            <a:avLst/>
          </a:prstGeom>
          <a:noFill/>
          <a:ln>
            <a:noFill/>
          </a:ln>
        </p:spPr>
      </p:pic>
    </p:spTree>
    <p:extLst>
      <p:ext uri="{BB962C8B-B14F-4D97-AF65-F5344CB8AC3E}">
        <p14:creationId xmlns:p14="http://schemas.microsoft.com/office/powerpoint/2010/main" val="394568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22312" y="3305176"/>
            <a:ext cx="7772401" cy="1021567"/>
          </a:xfrm>
          <a:prstGeom prst="rect">
            <a:avLst/>
          </a:prstGeom>
        </p:spPr>
        <p:txBody>
          <a:bodyPr anchor="t"/>
          <a:lstStyle>
            <a:lvl1pPr algn="l">
              <a:defRPr sz="4000" b="1" cap="all"/>
            </a:lvl1pPr>
          </a:lstStyle>
          <a:p>
            <a:r>
              <a:t>Title Text</a:t>
            </a:r>
          </a:p>
        </p:txBody>
      </p:sp>
      <p:sp>
        <p:nvSpPr>
          <p:cNvPr id="21" name="Body Level One…"/>
          <p:cNvSpPr txBox="1">
            <a:spLocks noGrp="1"/>
          </p:cNvSpPr>
          <p:nvPr>
            <p:ph type="body" sz="quarter" idx="1"/>
          </p:nvPr>
        </p:nvSpPr>
        <p:spPr>
          <a:xfrm>
            <a:off x="722312" y="2180033"/>
            <a:ext cx="7772401" cy="1125142"/>
          </a:xfrm>
          <a:prstGeom prst="rect">
            <a:avLst/>
          </a:prstGeom>
        </p:spPr>
        <p:txBody>
          <a:bodyPr anchor="b"/>
          <a:lstStyle>
            <a:lvl1pPr marL="0" indent="0">
              <a:spcBef>
                <a:spcPts val="400"/>
              </a:spcBef>
              <a:buSzTx/>
              <a:buNone/>
              <a:defRPr sz="2000"/>
            </a:lvl1pPr>
            <a:lvl2pPr marL="0" indent="0">
              <a:spcBef>
                <a:spcPts val="400"/>
              </a:spcBef>
              <a:buSzTx/>
              <a:buNone/>
              <a:defRPr sz="2000"/>
            </a:lvl2pPr>
            <a:lvl3pPr marL="0" indent="0">
              <a:spcBef>
                <a:spcPts val="400"/>
              </a:spcBef>
              <a:buSzTx/>
              <a:buNone/>
              <a:defRPr sz="2000"/>
            </a:lvl3pPr>
            <a:lvl4pPr marL="0" indent="0">
              <a:spcBef>
                <a:spcPts val="400"/>
              </a:spcBef>
              <a:buSzTx/>
              <a:buNone/>
              <a:defRPr sz="2000"/>
            </a:lvl4pPr>
            <a:lvl5pPr marL="0" indent="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457200" y="1200150"/>
            <a:ext cx="4038600" cy="3394474"/>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quarter" idx="1"/>
          </p:nvPr>
        </p:nvSpPr>
        <p:spPr>
          <a:xfrm>
            <a:off x="457200" y="1151333"/>
            <a:ext cx="4040188" cy="479828"/>
          </a:xfrm>
          <a:prstGeom prst="rect">
            <a:avLst/>
          </a:prstGeom>
        </p:spPr>
        <p:txBody>
          <a:bodyPr anchor="b"/>
          <a:lstStyle>
            <a:lvl1pPr marL="0" indent="0">
              <a:spcBef>
                <a:spcPts val="500"/>
              </a:spcBef>
              <a:buSzTx/>
              <a:buNone/>
              <a:defRPr sz="2400" b="1"/>
            </a:lvl1pPr>
            <a:lvl2pPr marL="0" indent="0">
              <a:spcBef>
                <a:spcPts val="500"/>
              </a:spcBef>
              <a:buSzTx/>
              <a:buNone/>
              <a:defRPr sz="2400" b="1"/>
            </a:lvl2pPr>
            <a:lvl3pPr marL="0" indent="0">
              <a:spcBef>
                <a:spcPts val="500"/>
              </a:spcBef>
              <a:buSzTx/>
              <a:buNone/>
              <a:defRPr sz="2400" b="1"/>
            </a:lvl3pPr>
            <a:lvl4pPr marL="0" indent="0">
              <a:spcBef>
                <a:spcPts val="500"/>
              </a:spcBef>
              <a:buSzTx/>
              <a:buNone/>
              <a:defRPr sz="2400" b="1"/>
            </a:lvl4pPr>
            <a:lvl5pPr marL="0" indent="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 name="Text Placeholder 4"/>
          <p:cNvSpPr>
            <a:spLocks noGrp="1"/>
          </p:cNvSpPr>
          <p:nvPr>
            <p:ph type="body" sz="quarter" idx="21"/>
          </p:nvPr>
        </p:nvSpPr>
        <p:spPr>
          <a:xfrm>
            <a:off x="4645026" y="1151333"/>
            <a:ext cx="4041781" cy="479828"/>
          </a:xfrm>
          <a:prstGeom prst="rect">
            <a:avLst/>
          </a:prstGeom>
        </p:spPr>
        <p:txBody>
          <a:bodyPr anchor="b"/>
          <a:lstStyle/>
          <a:p>
            <a:pPr marL="301752" indent="-301752" defTabSz="804672">
              <a:spcBef>
                <a:spcPts val="600"/>
              </a:spcBef>
              <a:defRPr sz="2816"/>
            </a:pPr>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457201" y="204785"/>
            <a:ext cx="3008317" cy="871541"/>
          </a:xfrm>
          <a:prstGeom prst="rect">
            <a:avLst/>
          </a:prstGeom>
        </p:spPr>
        <p:txBody>
          <a:bodyPr anchor="b"/>
          <a:lstStyle>
            <a:lvl1pPr algn="l">
              <a:defRPr sz="2000" b="1"/>
            </a:lvl1pPr>
          </a:lstStyle>
          <a:p>
            <a:r>
              <a:t>Title Text</a:t>
            </a:r>
          </a:p>
        </p:txBody>
      </p:sp>
      <p:sp>
        <p:nvSpPr>
          <p:cNvPr id="64"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Text Placeholder 3"/>
          <p:cNvSpPr>
            <a:spLocks noGrp="1"/>
          </p:cNvSpPr>
          <p:nvPr>
            <p:ph type="body" sz="half" idx="21"/>
          </p:nvPr>
        </p:nvSpPr>
        <p:spPr>
          <a:xfrm>
            <a:off x="457195" y="1076326"/>
            <a:ext cx="3008323" cy="3518297"/>
          </a:xfrm>
          <a:prstGeom prst="rect">
            <a:avLst/>
          </a:prstGeom>
        </p:spPr>
        <p:txBody>
          <a:bodyPr/>
          <a:lstStyle/>
          <a:p>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1792288" y="3600450"/>
            <a:ext cx="5486404" cy="425054"/>
          </a:xfrm>
          <a:prstGeom prst="rect">
            <a:avLst/>
          </a:prstGeom>
        </p:spPr>
        <p:txBody>
          <a:bodyPr anchor="b"/>
          <a:lstStyle>
            <a:lvl1pPr algn="l">
              <a:defRPr sz="2000" b="1"/>
            </a:lvl1pPr>
          </a:lstStyle>
          <a:p>
            <a:r>
              <a:t>Title Text</a:t>
            </a:r>
          </a:p>
        </p:txBody>
      </p:sp>
      <p:sp>
        <p:nvSpPr>
          <p:cNvPr id="74" name="Picture Placeholder 2"/>
          <p:cNvSpPr>
            <a:spLocks noGrp="1"/>
          </p:cNvSpPr>
          <p:nvPr>
            <p:ph type="pic" sz="half" idx="21"/>
          </p:nvPr>
        </p:nvSpPr>
        <p:spPr>
          <a:xfrm>
            <a:off x="1792288" y="459581"/>
            <a:ext cx="5486404" cy="3086101"/>
          </a:xfrm>
          <a:prstGeom prst="rect">
            <a:avLst/>
          </a:prstGeom>
        </p:spPr>
        <p:txBody>
          <a:bodyPr lIns="91439" tIns="45719" rIns="91439" bIns="45719">
            <a:noAutofit/>
          </a:bodyPr>
          <a:lstStyle/>
          <a:p>
            <a:endParaRPr/>
          </a:p>
        </p:txBody>
      </p:sp>
      <p:sp>
        <p:nvSpPr>
          <p:cNvPr id="75" name="Body Level One…"/>
          <p:cNvSpPr txBox="1">
            <a:spLocks noGrp="1"/>
          </p:cNvSpPr>
          <p:nvPr>
            <p:ph type="body" sz="quarter" idx="1"/>
          </p:nvPr>
        </p:nvSpPr>
        <p:spPr>
          <a:xfrm>
            <a:off x="1792288" y="4025503"/>
            <a:ext cx="5486404" cy="603658"/>
          </a:xfrm>
          <a:prstGeom prst="rect">
            <a:avLst/>
          </a:prstGeom>
        </p:spPr>
        <p:txBody>
          <a:bodyPr/>
          <a:lstStyle>
            <a:lvl1pPr marL="0" indent="0">
              <a:spcBef>
                <a:spcPts val="300"/>
              </a:spcBef>
              <a:buSzTx/>
              <a:buNone/>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2699-2FEB-67E8-9000-4A1CBF4D79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B869EA-F26D-E833-1A1F-20FB22EFA1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4540A7-F059-EDAE-CDB4-2468C15A4244}"/>
              </a:ext>
            </a:extLst>
          </p:cNvPr>
          <p:cNvSpPr>
            <a:spLocks noGrp="1"/>
          </p:cNvSpPr>
          <p:nvPr>
            <p:ph type="dt" sz="half" idx="10"/>
          </p:nvPr>
        </p:nvSpPr>
        <p:spPr/>
        <p:txBody>
          <a:bodyPr/>
          <a:lstStyle/>
          <a:p>
            <a:fld id="{BB820DC5-0893-4441-AAA9-DF017145F5B4}" type="datetimeFigureOut">
              <a:rPr lang="en-US" smtClean="0"/>
              <a:t>11/14/2023</a:t>
            </a:fld>
            <a:endParaRPr lang="en-US"/>
          </a:p>
        </p:txBody>
      </p:sp>
      <p:sp>
        <p:nvSpPr>
          <p:cNvPr id="5" name="Footer Placeholder 4">
            <a:extLst>
              <a:ext uri="{FF2B5EF4-FFF2-40B4-BE49-F238E27FC236}">
                <a16:creationId xmlns:a16="http://schemas.microsoft.com/office/drawing/2014/main" id="{F1D3E532-D82D-DF0C-5FA9-A95E9F9B2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F6BE4-80DE-4E07-31EF-407491BA54B9}"/>
              </a:ext>
            </a:extLst>
          </p:cNvPr>
          <p:cNvSpPr>
            <a:spLocks noGrp="1"/>
          </p:cNvSpPr>
          <p:nvPr>
            <p:ph type="sldNum" sz="quarter" idx="12"/>
          </p:nvPr>
        </p:nvSpPr>
        <p:spPr>
          <a:xfrm>
            <a:off x="8376470" y="4683919"/>
            <a:ext cx="310337" cy="307773"/>
          </a:xfrm>
        </p:spPr>
        <p:txBody>
          <a:bodyPr/>
          <a:lstStyle/>
          <a:p>
            <a:fld id="{B6CFD0D9-1C35-4A03-9216-75141A06BFA0}" type="slidenum">
              <a:rPr lang="en-US" smtClean="0"/>
              <a:t>‹#›</a:t>
            </a:fld>
            <a:endParaRPr lang="en-US"/>
          </a:p>
        </p:txBody>
      </p:sp>
    </p:spTree>
    <p:extLst>
      <p:ext uri="{BB962C8B-B14F-4D97-AF65-F5344CB8AC3E}">
        <p14:creationId xmlns:p14="http://schemas.microsoft.com/office/powerpoint/2010/main" val="34360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200150"/>
            <a:ext cx="8229600" cy="3394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384903" y="4683919"/>
            <a:ext cx="301904" cy="288820"/>
          </a:xfrm>
          <a:prstGeom prst="rect">
            <a:avLst/>
          </a:prstGeom>
          <a:ln w="12700">
            <a:miter lim="400000"/>
          </a:ln>
        </p:spPr>
        <p:txBody>
          <a:bodyPr wrap="none" lIns="45718" tIns="45718" rIns="45718" bIns="45718">
            <a:spAutoFit/>
          </a:bodyPr>
          <a:lstStyle>
            <a:lvl1pPr algn="r">
              <a:defRPr sz="1400">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bostonplans.org/projects/office-to-residential-conversion-progra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1"/>
          <p:cNvSpPr/>
          <p:nvPr/>
        </p:nvSpPr>
        <p:spPr>
          <a:xfrm>
            <a:off x="0" y="0"/>
            <a:ext cx="9144000" cy="958850"/>
          </a:xfrm>
          <a:prstGeom prst="rect">
            <a:avLst/>
          </a:prstGeom>
          <a:solidFill>
            <a:srgbClr val="FFFFFF"/>
          </a:solidFill>
          <a:ln w="12700">
            <a:miter lim="400000"/>
          </a:ln>
        </p:spPr>
        <p:txBody>
          <a:bodyPr lIns="45718" tIns="45718" rIns="45718" bIns="45718"/>
          <a:lstStyle/>
          <a:p>
            <a:pPr algn="ctr">
              <a:defRPr sz="4200">
                <a:solidFill>
                  <a:srgbClr val="FFFFFF"/>
                </a:solidFill>
                <a:latin typeface="Gill Sans"/>
                <a:ea typeface="Gill Sans"/>
                <a:cs typeface="Gill Sans"/>
                <a:sym typeface="Gill Sans"/>
              </a:defRPr>
            </a:pPr>
            <a:endParaRPr dirty="0"/>
          </a:p>
        </p:txBody>
      </p:sp>
      <p:sp>
        <p:nvSpPr>
          <p:cNvPr id="94" name="Mike Fish…"/>
          <p:cNvSpPr txBox="1"/>
          <p:nvPr/>
        </p:nvSpPr>
        <p:spPr>
          <a:xfrm>
            <a:off x="6076224" y="4116926"/>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sz="1000" b="1">
                <a:uFill>
                  <a:solidFill>
                    <a:srgbClr val="FFFFFF"/>
                  </a:solidFill>
                </a:uFill>
                <a:latin typeface="Arial Narrow"/>
                <a:ea typeface="Arial Narrow"/>
                <a:cs typeface="Arial Narrow"/>
                <a:sym typeface="Arial Narrow"/>
              </a:defRPr>
            </a:pPr>
            <a:endParaRPr dirty="0"/>
          </a:p>
        </p:txBody>
      </p:sp>
      <p:sp>
        <p:nvSpPr>
          <p:cNvPr id="2" name="Rectangle 1">
            <a:extLst>
              <a:ext uri="{FF2B5EF4-FFF2-40B4-BE49-F238E27FC236}">
                <a16:creationId xmlns:a16="http://schemas.microsoft.com/office/drawing/2014/main" id="{D66AE789-5CF4-5E50-3D64-3DEE0C522E1F}"/>
              </a:ext>
            </a:extLst>
          </p:cNvPr>
          <p:cNvSpPr/>
          <p:nvPr/>
        </p:nvSpPr>
        <p:spPr>
          <a:xfrm>
            <a:off x="0" y="144809"/>
            <a:ext cx="9144000" cy="958850"/>
          </a:xfrm>
          <a:prstGeom prst="rect">
            <a:avLst/>
          </a:prstGeom>
          <a:gradFill>
            <a:gsLst>
              <a:gs pos="0">
                <a:srgbClr val="FFFFFF">
                  <a:alpha val="56998"/>
                </a:srgbClr>
              </a:gs>
              <a:gs pos="100000">
                <a:srgbClr val="FFBE0E">
                  <a:alpha val="56998"/>
                </a:srgbClr>
              </a:gs>
            </a:gsLst>
            <a:lin ang="120000"/>
          </a:gradFill>
          <a:ln w="12700">
            <a:miter lim="400000"/>
          </a:ln>
        </p:spPr>
        <p:txBody>
          <a:bodyPr lIns="45718" tIns="45718" rIns="45718" bIns="45718"/>
          <a:lstStyle/>
          <a:p>
            <a:pPr algn="ctr">
              <a:defRPr sz="4200">
                <a:solidFill>
                  <a:srgbClr val="FFFFFF"/>
                </a:solidFill>
                <a:latin typeface="Gill Sans"/>
                <a:ea typeface="Gill Sans"/>
                <a:cs typeface="Gill Sans"/>
                <a:sym typeface="Gill Sans"/>
              </a:defRPr>
            </a:pPr>
            <a:endParaRPr/>
          </a:p>
        </p:txBody>
      </p:sp>
      <p:pic>
        <p:nvPicPr>
          <p:cNvPr id="4" name="Picture 2" descr="Picture 2">
            <a:extLst>
              <a:ext uri="{FF2B5EF4-FFF2-40B4-BE49-F238E27FC236}">
                <a16:creationId xmlns:a16="http://schemas.microsoft.com/office/drawing/2014/main" id="{A1B2F6A4-0E5F-7ECA-D8FD-94216BDABDB1}"/>
              </a:ext>
            </a:extLst>
          </p:cNvPr>
          <p:cNvPicPr>
            <a:picLocks noChangeAspect="1"/>
          </p:cNvPicPr>
          <p:nvPr/>
        </p:nvPicPr>
        <p:blipFill>
          <a:blip r:embed="rId2"/>
          <a:stretch>
            <a:fillRect/>
          </a:stretch>
        </p:blipFill>
        <p:spPr>
          <a:xfrm>
            <a:off x="3464239" y="347564"/>
            <a:ext cx="2215522" cy="603456"/>
          </a:xfrm>
          <a:prstGeom prst="rect">
            <a:avLst/>
          </a:prstGeom>
          <a:ln w="12700">
            <a:miter lim="400000"/>
          </a:ln>
        </p:spPr>
      </p:pic>
      <p:pic>
        <p:nvPicPr>
          <p:cNvPr id="5" name="Picture 4" descr="A map of a city&#10;&#10;Description automatically generated">
            <a:extLst>
              <a:ext uri="{FF2B5EF4-FFF2-40B4-BE49-F238E27FC236}">
                <a16:creationId xmlns:a16="http://schemas.microsoft.com/office/drawing/2014/main" id="{FC249385-6D0A-1D37-0CAB-A0A35FB40A8D}"/>
              </a:ext>
            </a:extLst>
          </p:cNvPr>
          <p:cNvPicPr>
            <a:picLocks noChangeAspect="1"/>
          </p:cNvPicPr>
          <p:nvPr/>
        </p:nvPicPr>
        <p:blipFill>
          <a:blip r:embed="rId3"/>
          <a:stretch>
            <a:fillRect/>
          </a:stretch>
        </p:blipFill>
        <p:spPr>
          <a:xfrm>
            <a:off x="1768415" y="1246679"/>
            <a:ext cx="5736565" cy="364218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3817-B948-345E-36BF-323421B9B016}"/>
              </a:ext>
            </a:extLst>
          </p:cNvPr>
          <p:cNvSpPr>
            <a:spLocks noGrp="1"/>
          </p:cNvSpPr>
          <p:nvPr>
            <p:ph type="ctrTitle"/>
          </p:nvPr>
        </p:nvSpPr>
        <p:spPr>
          <a:xfrm>
            <a:off x="2507673" y="860442"/>
            <a:ext cx="6636327" cy="1790700"/>
          </a:xfrm>
        </p:spPr>
        <p:txBody>
          <a:bodyPr>
            <a:normAutofit fontScale="90000"/>
          </a:bodyPr>
          <a:lstStyle/>
          <a:p>
            <a:r>
              <a:rPr lang="en-US" b="1" dirty="0">
                <a:solidFill>
                  <a:srgbClr val="82BE42"/>
                </a:solidFill>
                <a:latin typeface="Circular Air"/>
              </a:rPr>
              <a:t>Where is the Downtown Boston Business </a:t>
            </a:r>
            <a:br>
              <a:rPr lang="en-US" b="1" dirty="0">
                <a:solidFill>
                  <a:srgbClr val="82BE42"/>
                </a:solidFill>
                <a:latin typeface="Circular Air"/>
              </a:rPr>
            </a:br>
            <a:r>
              <a:rPr lang="en-US" b="1" dirty="0">
                <a:solidFill>
                  <a:srgbClr val="82BE42"/>
                </a:solidFill>
                <a:latin typeface="Circular Air"/>
              </a:rPr>
              <a:t>Improvement District (BID)?</a:t>
            </a:r>
          </a:p>
        </p:txBody>
      </p:sp>
      <p:pic>
        <p:nvPicPr>
          <p:cNvPr id="4" name="Picture 3" descr="A white text on an orange background&#10;&#10;Description automatically generated with medium confidence">
            <a:extLst>
              <a:ext uri="{FF2B5EF4-FFF2-40B4-BE49-F238E27FC236}">
                <a16:creationId xmlns:a16="http://schemas.microsoft.com/office/drawing/2014/main" id="{34FF1520-30A5-8F22-ADAD-22AA9ECDB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007" y="4433974"/>
            <a:ext cx="2391994" cy="718871"/>
          </a:xfrm>
          <a:prstGeom prst="rect">
            <a:avLst/>
          </a:prstGeom>
        </p:spPr>
      </p:pic>
      <p:pic>
        <p:nvPicPr>
          <p:cNvPr id="5" name="Content Placeholder 7">
            <a:extLst>
              <a:ext uri="{FF2B5EF4-FFF2-40B4-BE49-F238E27FC236}">
                <a16:creationId xmlns:a16="http://schemas.microsoft.com/office/drawing/2014/main" id="{F8946028-540A-84A8-C803-CFC81468FBD3}"/>
              </a:ext>
            </a:extLst>
          </p:cNvPr>
          <p:cNvPicPr>
            <a:picLocks noChangeAspect="1"/>
          </p:cNvPicPr>
          <p:nvPr/>
        </p:nvPicPr>
        <p:blipFill>
          <a:blip r:embed="rId3" cstate="print">
            <a:extLst>
              <a:ext uri="{28A0092B-C50C-407E-A947-70E740481C1C}">
                <a14:useLocalDpi xmlns:a14="http://schemas.microsoft.com/office/drawing/2010/main" val="0"/>
              </a:ext>
            </a:extLst>
          </a:blip>
          <a:srcRect l="12439" r="12439"/>
          <a:stretch/>
        </p:blipFill>
        <p:spPr>
          <a:xfrm>
            <a:off x="1" y="0"/>
            <a:ext cx="2576945" cy="5143500"/>
          </a:xfrm>
          <a:prstGeom prst="rect">
            <a:avLst/>
          </a:prstGeom>
        </p:spPr>
      </p:pic>
    </p:spTree>
    <p:extLst>
      <p:ext uri="{BB962C8B-B14F-4D97-AF65-F5344CB8AC3E}">
        <p14:creationId xmlns:p14="http://schemas.microsoft.com/office/powerpoint/2010/main" val="128995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3817-B948-345E-36BF-323421B9B016}"/>
              </a:ext>
            </a:extLst>
          </p:cNvPr>
          <p:cNvSpPr>
            <a:spLocks noGrp="1"/>
          </p:cNvSpPr>
          <p:nvPr>
            <p:ph type="ctrTitle"/>
          </p:nvPr>
        </p:nvSpPr>
        <p:spPr>
          <a:xfrm>
            <a:off x="6241875" y="1323571"/>
            <a:ext cx="2902126" cy="577145"/>
          </a:xfrm>
        </p:spPr>
        <p:txBody>
          <a:bodyPr>
            <a:noAutofit/>
          </a:bodyPr>
          <a:lstStyle/>
          <a:p>
            <a:r>
              <a:rPr lang="en-US" sz="3300" b="1" dirty="0">
                <a:solidFill>
                  <a:srgbClr val="82BE42"/>
                </a:solidFill>
                <a:latin typeface="Circular Air"/>
              </a:rPr>
              <a:t>DBBID:</a:t>
            </a:r>
            <a:br>
              <a:rPr lang="en-US" sz="3300" b="1" dirty="0">
                <a:solidFill>
                  <a:srgbClr val="82BE42"/>
                </a:solidFill>
                <a:latin typeface="Circular Air"/>
              </a:rPr>
            </a:br>
            <a:br>
              <a:rPr lang="en-US" sz="3300" b="1" dirty="0">
                <a:solidFill>
                  <a:srgbClr val="82BE42"/>
                </a:solidFill>
                <a:latin typeface="Circular Air"/>
              </a:rPr>
            </a:br>
            <a:endParaRPr lang="en-US" sz="3600" dirty="0">
              <a:solidFill>
                <a:srgbClr val="82BE42"/>
              </a:solidFill>
              <a:latin typeface="Circular Air"/>
            </a:endParaRPr>
          </a:p>
        </p:txBody>
      </p:sp>
      <p:pic>
        <p:nvPicPr>
          <p:cNvPr id="4" name="Picture 3" descr="A white text on an orange background&#10;&#10;Description automatically generated with medium confidence">
            <a:extLst>
              <a:ext uri="{FF2B5EF4-FFF2-40B4-BE49-F238E27FC236}">
                <a16:creationId xmlns:a16="http://schemas.microsoft.com/office/drawing/2014/main" id="{34FF1520-30A5-8F22-ADAD-22AA9ECDB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007" y="4433974"/>
            <a:ext cx="2391994" cy="718871"/>
          </a:xfrm>
          <a:prstGeom prst="rect">
            <a:avLst/>
          </a:prstGeom>
        </p:spPr>
      </p:pic>
      <p:sp>
        <p:nvSpPr>
          <p:cNvPr id="6" name="TextBox 5">
            <a:extLst>
              <a:ext uri="{FF2B5EF4-FFF2-40B4-BE49-F238E27FC236}">
                <a16:creationId xmlns:a16="http://schemas.microsoft.com/office/drawing/2014/main" id="{82D56CF4-ABAD-C1D5-E81F-E56548251C61}"/>
              </a:ext>
            </a:extLst>
          </p:cNvPr>
          <p:cNvSpPr txBox="1"/>
          <p:nvPr/>
        </p:nvSpPr>
        <p:spPr>
          <a:xfrm>
            <a:off x="6451729" y="942462"/>
            <a:ext cx="2637407" cy="283923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defTabSz="685800" hangingPunct="1">
              <a:buFont typeface="Arial" panose="020B0604020202020204" pitchFamily="34" charset="0"/>
              <a:buChar char="•"/>
              <a:defRPr/>
            </a:pPr>
            <a:r>
              <a:rPr lang="en-US" sz="1500" kern="1200" dirty="0">
                <a:solidFill>
                  <a:prstClr val="black"/>
                </a:solidFill>
                <a:latin typeface="Circular Air"/>
                <a:cs typeface="Arial"/>
              </a:rPr>
              <a:t>Formed in 2011</a:t>
            </a:r>
          </a:p>
          <a:p>
            <a:pPr marL="257175" indent="-257175" defTabSz="685800" hangingPunct="1">
              <a:buFont typeface="Arial" panose="020B0604020202020204" pitchFamily="34" charset="0"/>
              <a:buChar char="•"/>
              <a:defRPr/>
            </a:pPr>
            <a:r>
              <a:rPr lang="en-US" sz="1500" dirty="0">
                <a:solidFill>
                  <a:prstClr val="black"/>
                </a:solidFill>
                <a:latin typeface="Circular Air"/>
                <a:cs typeface="Arial"/>
              </a:rPr>
              <a:t>180 </a:t>
            </a:r>
            <a:r>
              <a:rPr lang="en-US" sz="1500" dirty="0" err="1">
                <a:solidFill>
                  <a:prstClr val="black"/>
                </a:solidFill>
                <a:latin typeface="Circular Air"/>
                <a:cs typeface="Arial"/>
              </a:rPr>
              <a:t>bldgs</a:t>
            </a:r>
            <a:endParaRPr lang="en-US" sz="1500" dirty="0">
              <a:solidFill>
                <a:prstClr val="black"/>
              </a:solidFill>
              <a:latin typeface="Circular Air"/>
              <a:cs typeface="Arial"/>
            </a:endParaRPr>
          </a:p>
          <a:p>
            <a:pPr marL="257175" indent="-257175" defTabSz="685800" hangingPunct="1">
              <a:buFont typeface="Arial" panose="020B0604020202020204" pitchFamily="34" charset="0"/>
              <a:buChar char="•"/>
              <a:defRPr/>
            </a:pPr>
            <a:r>
              <a:rPr lang="en-US" sz="1500" kern="1200" dirty="0">
                <a:solidFill>
                  <a:prstClr val="black"/>
                </a:solidFill>
                <a:latin typeface="Circular Air"/>
                <a:cs typeface="Arial"/>
              </a:rPr>
              <a:t>34 acres</a:t>
            </a:r>
          </a:p>
          <a:p>
            <a:pPr marL="257175" indent="-257175" defTabSz="685800" hangingPunct="1">
              <a:buFont typeface="Arial" panose="020B0604020202020204" pitchFamily="34" charset="0"/>
              <a:buChar char="•"/>
              <a:defRPr/>
            </a:pPr>
            <a:r>
              <a:rPr lang="en-US" sz="1500" dirty="0">
                <a:solidFill>
                  <a:prstClr val="black"/>
                </a:solidFill>
                <a:latin typeface="Circular Air"/>
                <a:cs typeface="Arial"/>
              </a:rPr>
              <a:t>Renewed three times</a:t>
            </a:r>
            <a:endParaRPr lang="en-US" sz="1350" dirty="0"/>
          </a:p>
          <a:p>
            <a:pPr marL="428625" indent="-428625">
              <a:buFont typeface="Arial,Sans-Serif"/>
              <a:buChar char="•"/>
              <a:defRPr/>
            </a:pPr>
            <a:endParaRPr lang="en-US" sz="1500" dirty="0">
              <a:solidFill>
                <a:prstClr val="black"/>
              </a:solidFill>
              <a:latin typeface="Circular Air"/>
              <a:cs typeface="Arial"/>
            </a:endParaRPr>
          </a:p>
          <a:p>
            <a:pPr defTabSz="685800">
              <a:defRPr/>
            </a:pPr>
            <a:r>
              <a:rPr lang="en-US" sz="1500" kern="1200" dirty="0">
                <a:solidFill>
                  <a:prstClr val="black"/>
                </a:solidFill>
                <a:latin typeface="Circular Air"/>
                <a:cs typeface="Arial"/>
              </a:rPr>
              <a:t>Neighborhoods with distinct identities:</a:t>
            </a:r>
            <a:endParaRPr lang="en-US" sz="1350" dirty="0">
              <a:solidFill>
                <a:prstClr val="black"/>
              </a:solidFill>
              <a:cs typeface="Calibri" panose="020F0502020204030204"/>
            </a:endParaRPr>
          </a:p>
          <a:p>
            <a:pPr marL="771525" lvl="1" indent="-428625">
              <a:buFont typeface="Arial,Sans-Serif"/>
              <a:buChar char="•"/>
              <a:defRPr/>
            </a:pPr>
            <a:r>
              <a:rPr lang="en-US" sz="1500" kern="1200" dirty="0">
                <a:solidFill>
                  <a:prstClr val="black"/>
                </a:solidFill>
                <a:latin typeface="Circular Air"/>
                <a:cs typeface="Arial"/>
              </a:rPr>
              <a:t>Downtown Crossing</a:t>
            </a:r>
          </a:p>
          <a:p>
            <a:pPr marL="771525" lvl="1" indent="-428625">
              <a:buFont typeface="Arial,Sans-Serif"/>
              <a:buChar char="•"/>
              <a:defRPr/>
            </a:pPr>
            <a:r>
              <a:rPr lang="en-US" sz="1500" kern="1200" dirty="0">
                <a:solidFill>
                  <a:prstClr val="black"/>
                </a:solidFill>
                <a:latin typeface="Circular Air"/>
                <a:cs typeface="Arial"/>
              </a:rPr>
              <a:t>Financial District</a:t>
            </a:r>
          </a:p>
          <a:p>
            <a:pPr marL="771525" lvl="1" indent="-428625">
              <a:buFont typeface="Arial,Sans-Serif"/>
              <a:buChar char="•"/>
              <a:defRPr/>
            </a:pPr>
            <a:r>
              <a:rPr lang="en-US" sz="1500" kern="1200" dirty="0">
                <a:solidFill>
                  <a:prstClr val="black"/>
                </a:solidFill>
                <a:latin typeface="Circular Air"/>
                <a:cs typeface="Arial"/>
              </a:rPr>
              <a:t>Ladder Blocks</a:t>
            </a:r>
          </a:p>
          <a:p>
            <a:pPr marL="771525" lvl="1" indent="-428625">
              <a:buFont typeface="Arial,Sans-Serif"/>
              <a:buChar char="•"/>
              <a:defRPr/>
            </a:pPr>
            <a:r>
              <a:rPr lang="en-US" sz="1500" kern="1200" dirty="0">
                <a:solidFill>
                  <a:prstClr val="black"/>
                </a:solidFill>
                <a:latin typeface="Circular Air"/>
                <a:cs typeface="Arial"/>
              </a:rPr>
              <a:t>Theater District</a:t>
            </a:r>
          </a:p>
          <a:p>
            <a:pPr marL="771525" lvl="1" indent="-428625">
              <a:buFont typeface="Arial,Sans-Serif"/>
              <a:buChar char="•"/>
              <a:defRPr/>
            </a:pPr>
            <a:r>
              <a:rPr lang="en-US" sz="1500" dirty="0">
                <a:solidFill>
                  <a:prstClr val="black"/>
                </a:solidFill>
                <a:latin typeface="Circular Air"/>
                <a:cs typeface="Arial"/>
              </a:rPr>
              <a:t>Government Center</a:t>
            </a:r>
            <a:endParaRPr lang="en-US" sz="1500" kern="1200" dirty="0">
              <a:solidFill>
                <a:prstClr val="black"/>
              </a:solidFill>
              <a:latin typeface="Circular Air"/>
            </a:endParaRPr>
          </a:p>
        </p:txBody>
      </p:sp>
      <p:pic>
        <p:nvPicPr>
          <p:cNvPr id="7" name="Picture 6" descr="A map of a neighborhood&#10;&#10;Description automatically generated">
            <a:extLst>
              <a:ext uri="{FF2B5EF4-FFF2-40B4-BE49-F238E27FC236}">
                <a16:creationId xmlns:a16="http://schemas.microsoft.com/office/drawing/2014/main" id="{ADA46DFE-F0BB-FB08-639C-89F50D620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88" y="798260"/>
            <a:ext cx="5714286" cy="3635714"/>
          </a:xfrm>
          <a:prstGeom prst="rect">
            <a:avLst/>
          </a:prstGeom>
        </p:spPr>
      </p:pic>
    </p:spTree>
    <p:extLst>
      <p:ext uri="{BB962C8B-B14F-4D97-AF65-F5344CB8AC3E}">
        <p14:creationId xmlns:p14="http://schemas.microsoft.com/office/powerpoint/2010/main" val="220265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B18CF0-FC9F-EB31-75D2-99AB4307EC67}"/>
              </a:ext>
            </a:extLst>
          </p:cNvPr>
          <p:cNvPicPr>
            <a:picLocks noChangeAspect="1"/>
          </p:cNvPicPr>
          <p:nvPr/>
        </p:nvPicPr>
        <p:blipFill rotWithShape="1">
          <a:blip r:embed="rId2"/>
          <a:srcRect l="7499" t="16484" r="76298" b="13698"/>
          <a:stretch/>
        </p:blipFill>
        <p:spPr>
          <a:xfrm>
            <a:off x="481083" y="1"/>
            <a:ext cx="3828529" cy="5155445"/>
          </a:xfrm>
          <a:prstGeom prst="rect">
            <a:avLst/>
          </a:prstGeom>
        </p:spPr>
      </p:pic>
      <p:pic>
        <p:nvPicPr>
          <p:cNvPr id="3" name="Picture 2">
            <a:extLst>
              <a:ext uri="{FF2B5EF4-FFF2-40B4-BE49-F238E27FC236}">
                <a16:creationId xmlns:a16="http://schemas.microsoft.com/office/drawing/2014/main" id="{A54448FE-EF23-E95A-F880-1C8F1970FE8F}"/>
              </a:ext>
            </a:extLst>
          </p:cNvPr>
          <p:cNvPicPr>
            <a:picLocks noChangeAspect="1"/>
          </p:cNvPicPr>
          <p:nvPr/>
        </p:nvPicPr>
        <p:blipFill rotWithShape="1">
          <a:blip r:embed="rId3"/>
          <a:srcRect l="39337" t="16816" r="53163" b="74367"/>
          <a:stretch/>
        </p:blipFill>
        <p:spPr>
          <a:xfrm>
            <a:off x="5212330" y="1446549"/>
            <a:ext cx="3028953" cy="1112675"/>
          </a:xfrm>
          <a:prstGeom prst="rect">
            <a:avLst/>
          </a:prstGeom>
        </p:spPr>
      </p:pic>
      <p:sp>
        <p:nvSpPr>
          <p:cNvPr id="4" name="TextBox 3">
            <a:extLst>
              <a:ext uri="{FF2B5EF4-FFF2-40B4-BE49-F238E27FC236}">
                <a16:creationId xmlns:a16="http://schemas.microsoft.com/office/drawing/2014/main" id="{387BE693-DE9A-262C-E690-067F833FCCD1}"/>
              </a:ext>
            </a:extLst>
          </p:cNvPr>
          <p:cNvSpPr txBox="1"/>
          <p:nvPr/>
        </p:nvSpPr>
        <p:spPr>
          <a:xfrm>
            <a:off x="4309612" y="550150"/>
            <a:ext cx="4834388" cy="369332"/>
          </a:xfrm>
          <a:prstGeom prst="rect">
            <a:avLst/>
          </a:prstGeom>
          <a:noFill/>
        </p:spPr>
        <p:txBody>
          <a:bodyPr wrap="square" rtlCol="0">
            <a:spAutoFit/>
          </a:bodyPr>
          <a:lstStyle/>
          <a:p>
            <a:pPr algn="ctr"/>
            <a:r>
              <a:rPr lang="en-US" b="1" dirty="0"/>
              <a:t>55 Summer Street Project</a:t>
            </a:r>
          </a:p>
        </p:txBody>
      </p:sp>
      <p:pic>
        <p:nvPicPr>
          <p:cNvPr id="9" name="Picture 8">
            <a:extLst>
              <a:ext uri="{FF2B5EF4-FFF2-40B4-BE49-F238E27FC236}">
                <a16:creationId xmlns:a16="http://schemas.microsoft.com/office/drawing/2014/main" id="{ED4CD8AE-D76C-ED09-4394-858DE9115783}"/>
              </a:ext>
            </a:extLst>
          </p:cNvPr>
          <p:cNvPicPr>
            <a:picLocks noChangeAspect="1"/>
          </p:cNvPicPr>
          <p:nvPr/>
        </p:nvPicPr>
        <p:blipFill rotWithShape="1">
          <a:blip r:embed="rId4"/>
          <a:srcRect l="10408" t="15837" r="59757" b="25877"/>
          <a:stretch/>
        </p:blipFill>
        <p:spPr>
          <a:xfrm>
            <a:off x="5214046" y="2885166"/>
            <a:ext cx="3027237" cy="1848143"/>
          </a:xfrm>
          <a:prstGeom prst="rect">
            <a:avLst/>
          </a:prstGeom>
        </p:spPr>
      </p:pic>
    </p:spTree>
    <p:extLst>
      <p:ext uri="{BB962C8B-B14F-4D97-AF65-F5344CB8AC3E}">
        <p14:creationId xmlns:p14="http://schemas.microsoft.com/office/powerpoint/2010/main" val="412205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8E49F-B6A5-97D0-956C-9E65B9B8E36B}"/>
              </a:ext>
            </a:extLst>
          </p:cNvPr>
          <p:cNvPicPr>
            <a:picLocks noChangeAspect="1"/>
          </p:cNvPicPr>
          <p:nvPr/>
        </p:nvPicPr>
        <p:blipFill rotWithShape="1">
          <a:blip r:embed="rId2"/>
          <a:srcRect l="12273" t="28363" r="57727" b="25091"/>
          <a:stretch/>
        </p:blipFill>
        <p:spPr>
          <a:xfrm>
            <a:off x="0" y="1"/>
            <a:ext cx="9144005" cy="5143500"/>
          </a:xfrm>
          <a:prstGeom prst="rect">
            <a:avLst/>
          </a:prstGeom>
        </p:spPr>
      </p:pic>
    </p:spTree>
    <p:extLst>
      <p:ext uri="{BB962C8B-B14F-4D97-AF65-F5344CB8AC3E}">
        <p14:creationId xmlns:p14="http://schemas.microsoft.com/office/powerpoint/2010/main" val="31503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ctrTitle"/>
          </p:nvPr>
        </p:nvSpPr>
        <p:spPr>
          <a:xfrm>
            <a:off x="280556" y="356663"/>
            <a:ext cx="8463375" cy="1660950"/>
          </a:xfrm>
          <a:prstGeom prst="rect">
            <a:avLst/>
          </a:prstGeom>
        </p:spPr>
        <p:txBody>
          <a:bodyPr spcFirstLastPara="1" wrap="square" lIns="68569" tIns="68569" rIns="68569" bIns="68569" anchor="t" anchorCtr="0">
            <a:noAutofit/>
          </a:bodyPr>
          <a:lstStyle/>
          <a:p>
            <a:r>
              <a:rPr lang="en-US"/>
              <a:t>Boston Downtown Conversion Program</a:t>
            </a:r>
            <a:endParaRPr/>
          </a:p>
        </p:txBody>
      </p:sp>
      <p:sp>
        <p:nvSpPr>
          <p:cNvPr id="86" name="Google Shape;86;p17"/>
          <p:cNvSpPr txBox="1"/>
          <p:nvPr/>
        </p:nvSpPr>
        <p:spPr>
          <a:xfrm>
            <a:off x="7516388" y="4645463"/>
            <a:ext cx="1456200" cy="414450"/>
          </a:xfrm>
          <a:prstGeom prst="rect">
            <a:avLst/>
          </a:prstGeom>
          <a:solidFill>
            <a:schemeClr val="dk1"/>
          </a:solidFill>
          <a:ln>
            <a:noFill/>
          </a:ln>
        </p:spPr>
        <p:txBody>
          <a:bodyPr spcFirstLastPara="1" wrap="square" lIns="68569" tIns="68569" rIns="68569" bIns="68569" anchor="t" anchorCtr="0">
            <a:noAutofit/>
          </a:bodyPr>
          <a:lstStyle/>
          <a:p>
            <a:pPr algn="r"/>
            <a:r>
              <a:rPr lang="en-US" sz="1200" i="1">
                <a:solidFill>
                  <a:schemeClr val="lt1"/>
                </a:solidFill>
                <a:latin typeface="Open Sans"/>
                <a:ea typeface="Open Sans"/>
                <a:cs typeface="Open Sans"/>
                <a:sym typeface="Open Sans"/>
              </a:rPr>
              <a:t>November 16, 2023</a:t>
            </a:r>
            <a:endParaRPr sz="1200" i="1">
              <a:solidFill>
                <a:schemeClr val="lt1"/>
              </a:solidFill>
              <a:latin typeface="Open Sans"/>
              <a:ea typeface="Open Sans"/>
              <a:cs typeface="Open Sans"/>
              <a:sym typeface="Open Sans"/>
            </a:endParaRPr>
          </a:p>
        </p:txBody>
      </p:sp>
      <p:pic>
        <p:nvPicPr>
          <p:cNvPr id="87" name="Google Shape;87;p17"/>
          <p:cNvPicPr preferRelativeResize="0"/>
          <p:nvPr/>
        </p:nvPicPr>
        <p:blipFill rotWithShape="1">
          <a:blip r:embed="rId3">
            <a:alphaModFix/>
          </a:blip>
          <a:srcRect/>
          <a:stretch/>
        </p:blipFill>
        <p:spPr>
          <a:xfrm>
            <a:off x="8083988" y="122125"/>
            <a:ext cx="736313" cy="98654"/>
          </a:xfrm>
          <a:prstGeom prst="rect">
            <a:avLst/>
          </a:prstGeom>
          <a:noFill/>
          <a:ln>
            <a:noFill/>
          </a:ln>
        </p:spPr>
      </p:pic>
      <p:sp>
        <p:nvSpPr>
          <p:cNvPr id="88" name="Google Shape;88;p17"/>
          <p:cNvSpPr txBox="1">
            <a:spLocks noGrp="1"/>
          </p:cNvSpPr>
          <p:nvPr>
            <p:ph type="subTitle" idx="1"/>
          </p:nvPr>
        </p:nvSpPr>
        <p:spPr>
          <a:xfrm>
            <a:off x="280556" y="1869694"/>
            <a:ext cx="5530725" cy="832050"/>
          </a:xfrm>
          <a:prstGeom prst="rect">
            <a:avLst/>
          </a:prstGeom>
        </p:spPr>
        <p:txBody>
          <a:bodyPr spcFirstLastPara="1" wrap="square" lIns="68569" tIns="68569" rIns="68569" bIns="68569" anchor="t" anchorCtr="0">
            <a:noAutofit/>
          </a:bodyPr>
          <a:lstStyle/>
          <a:p>
            <a:pPr>
              <a:spcAft>
                <a:spcPts val="300"/>
              </a:spcAft>
            </a:pPr>
            <a:r>
              <a:rPr lang="en-US"/>
              <a:t>Office to Residential Adaptive Reuse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r="34917"/>
          <a:stretch/>
        </p:blipFill>
        <p:spPr>
          <a:xfrm>
            <a:off x="4801219" y="1208082"/>
            <a:ext cx="4008995" cy="3273526"/>
          </a:xfrm>
          <a:prstGeom prst="rect">
            <a:avLst/>
          </a:prstGeom>
          <a:noFill/>
          <a:ln w="9525" cap="flat" cmpd="sng">
            <a:solidFill>
              <a:schemeClr val="dk2"/>
            </a:solidFill>
            <a:prstDash val="solid"/>
            <a:round/>
            <a:headEnd type="none" w="sm" len="sm"/>
            <a:tailEnd type="none" w="sm" len="sm"/>
          </a:ln>
        </p:spPr>
      </p:pic>
      <p:sp>
        <p:nvSpPr>
          <p:cNvPr id="95" name="Google Shape;95;p18"/>
          <p:cNvSpPr/>
          <p:nvPr/>
        </p:nvSpPr>
        <p:spPr>
          <a:xfrm>
            <a:off x="333788" y="1265231"/>
            <a:ext cx="4162725" cy="3161700"/>
          </a:xfrm>
          <a:prstGeom prst="roundRect">
            <a:avLst>
              <a:gd name="adj" fmla="val 8761"/>
            </a:avLst>
          </a:prstGeom>
          <a:noFill/>
          <a:ln w="38100" cap="flat" cmpd="sng">
            <a:solidFill>
              <a:schemeClr val="accent5"/>
            </a:solidFill>
            <a:prstDash val="solid"/>
            <a:round/>
            <a:headEnd type="none" w="sm" len="sm"/>
            <a:tailEnd type="none" w="sm" len="sm"/>
          </a:ln>
        </p:spPr>
        <p:txBody>
          <a:bodyPr spcFirstLastPara="1" wrap="square" lIns="68569" tIns="68569" rIns="68569" bIns="68569" anchor="ctr" anchorCtr="0">
            <a:noAutofit/>
          </a:bodyPr>
          <a:lstStyle/>
          <a:p>
            <a:pPr marL="342900" indent="-266700">
              <a:buSzPts val="2000"/>
              <a:buFont typeface="Open Sans"/>
              <a:buChar char="●"/>
            </a:pPr>
            <a:r>
              <a:rPr lang="en-US" sz="1500" b="1">
                <a:latin typeface="Open Sans"/>
                <a:ea typeface="Open Sans"/>
                <a:cs typeface="Open Sans"/>
                <a:sym typeface="Open Sans"/>
              </a:rPr>
              <a:t>Downtown commercial buildings in most US cities have 20-30% vacancy </a:t>
            </a:r>
            <a:endParaRPr sz="1500" b="1">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Half of tenants anticipate lease renewals with 50% sq ft reduction </a:t>
            </a:r>
            <a:r>
              <a:rPr lang="en-US" sz="1500" i="1">
                <a:latin typeface="Open Sans"/>
                <a:ea typeface="Open Sans"/>
                <a:cs typeface="Open Sans"/>
                <a:sym typeface="Open Sans"/>
              </a:rPr>
              <a:t>(survey of large commercial tenants)</a:t>
            </a:r>
            <a:endParaRPr sz="1500" i="1">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Interest rates have doubled since many buildings were last financed</a:t>
            </a:r>
            <a:endParaRPr sz="1500">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Upcoming refinancing needs as existing loans mature</a:t>
            </a:r>
            <a:endParaRPr sz="1500">
              <a:latin typeface="Open Sans"/>
              <a:ea typeface="Open Sans"/>
              <a:cs typeface="Open Sans"/>
              <a:sym typeface="Open Sans"/>
            </a:endParaRPr>
          </a:p>
          <a:p>
            <a:pPr marL="342900" indent="-266700">
              <a:spcBef>
                <a:spcPts val="750"/>
              </a:spcBef>
              <a:spcAft>
                <a:spcPts val="750"/>
              </a:spcAft>
              <a:buSzPts val="2000"/>
              <a:buFont typeface="Open Sans"/>
              <a:buChar char="●"/>
            </a:pPr>
            <a:r>
              <a:rPr lang="en-US" sz="1500">
                <a:latin typeface="Open Sans"/>
                <a:ea typeface="Open Sans"/>
                <a:cs typeface="Open Sans"/>
                <a:sym typeface="Open Sans"/>
              </a:rPr>
              <a:t>Lenders pausing on most new commercial real estate loans</a:t>
            </a:r>
            <a:endParaRPr sz="1500">
              <a:solidFill>
                <a:schemeClr val="dk1"/>
              </a:solidFill>
              <a:latin typeface="Open Sans"/>
              <a:ea typeface="Open Sans"/>
              <a:cs typeface="Open Sans"/>
              <a:sym typeface="Open Sans"/>
            </a:endParaRPr>
          </a:p>
        </p:txBody>
      </p:sp>
      <p:pic>
        <p:nvPicPr>
          <p:cNvPr id="96" name="Google Shape;96;p18"/>
          <p:cNvPicPr preferRelativeResize="0"/>
          <p:nvPr/>
        </p:nvPicPr>
        <p:blipFill rotWithShape="1">
          <a:blip r:embed="rId4">
            <a:alphaModFix/>
          </a:blip>
          <a:srcRect/>
          <a:stretch/>
        </p:blipFill>
        <p:spPr>
          <a:xfrm>
            <a:off x="8083988" y="122125"/>
            <a:ext cx="736313" cy="98654"/>
          </a:xfrm>
          <a:prstGeom prst="rect">
            <a:avLst/>
          </a:prstGeom>
          <a:noFill/>
          <a:ln>
            <a:noFill/>
          </a:ln>
        </p:spPr>
      </p:pic>
      <p:sp>
        <p:nvSpPr>
          <p:cNvPr id="97" name="Google Shape;97;p18"/>
          <p:cNvSpPr txBox="1">
            <a:spLocks noGrp="1"/>
          </p:cNvSpPr>
          <p:nvPr>
            <p:ph type="body" idx="1"/>
          </p:nvPr>
        </p:nvSpPr>
        <p:spPr>
          <a:xfrm>
            <a:off x="150563" y="0"/>
            <a:ext cx="8501175" cy="610200"/>
          </a:xfrm>
          <a:prstGeom prst="rect">
            <a:avLst/>
          </a:prstGeom>
          <a:noFill/>
          <a:ln>
            <a:noFill/>
          </a:ln>
        </p:spPr>
        <p:txBody>
          <a:bodyPr spcFirstLastPara="1" wrap="square" lIns="68569" tIns="68569" rIns="68569" bIns="68569" anchor="ctr" anchorCtr="0">
            <a:noAutofit/>
          </a:bodyPr>
          <a:lstStyle/>
          <a:p>
            <a:pPr marL="0" indent="0">
              <a:spcBef>
                <a:spcPts val="0"/>
              </a:spcBef>
              <a:buNone/>
            </a:pPr>
            <a:r>
              <a:rPr lang="en-US" sz="2700" b="1">
                <a:solidFill>
                  <a:schemeClr val="dk2"/>
                </a:solidFill>
                <a:latin typeface="Open Sans"/>
                <a:ea typeface="Open Sans"/>
                <a:cs typeface="Open Sans"/>
                <a:sym typeface="Open Sans"/>
              </a:rPr>
              <a:t>Why Convert Office to Residential</a:t>
            </a:r>
            <a:endParaRPr sz="2250" i="1">
              <a:solidFill>
                <a:schemeClr val="dk2"/>
              </a:solidFill>
              <a:latin typeface="Open Sans"/>
              <a:ea typeface="Open Sans"/>
              <a:cs typeface="Open Sans"/>
              <a:sym typeface="Open Sans"/>
            </a:endParaRPr>
          </a:p>
        </p:txBody>
      </p:sp>
      <p:sp>
        <p:nvSpPr>
          <p:cNvPr id="98" name="Google Shape;98;p18"/>
          <p:cNvSpPr txBox="1"/>
          <p:nvPr/>
        </p:nvSpPr>
        <p:spPr>
          <a:xfrm>
            <a:off x="1232438" y="780356"/>
            <a:ext cx="2300400" cy="484726"/>
          </a:xfrm>
          <a:prstGeom prst="rect">
            <a:avLst/>
          </a:prstGeom>
          <a:noFill/>
          <a:ln>
            <a:noFill/>
          </a:ln>
        </p:spPr>
        <p:txBody>
          <a:bodyPr spcFirstLastPara="1" wrap="square" lIns="68569" tIns="68569" rIns="68569" bIns="68569" anchor="t" anchorCtr="0">
            <a:spAutoFit/>
          </a:bodyPr>
          <a:lstStyle/>
          <a:p>
            <a:pPr algn="ctr"/>
            <a:r>
              <a:rPr lang="en-US" sz="2250" i="1">
                <a:solidFill>
                  <a:schemeClr val="dk2"/>
                </a:solidFill>
                <a:latin typeface="Open Sans"/>
                <a:ea typeface="Open Sans"/>
                <a:cs typeface="Open Sans"/>
                <a:sym typeface="Open Sans"/>
              </a:rPr>
              <a:t>National Context</a:t>
            </a:r>
            <a:endParaRPr sz="2250" i="1">
              <a:solidFill>
                <a:schemeClr val="dk2"/>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t="8789" b="9142"/>
          <a:stretch/>
        </p:blipFill>
        <p:spPr>
          <a:xfrm>
            <a:off x="319088" y="908419"/>
            <a:ext cx="4057931" cy="3671906"/>
          </a:xfrm>
          <a:prstGeom prst="rect">
            <a:avLst/>
          </a:prstGeom>
          <a:noFill/>
          <a:ln w="9525" cap="flat" cmpd="sng">
            <a:solidFill>
              <a:schemeClr val="dk2"/>
            </a:solidFill>
            <a:prstDash val="solid"/>
            <a:round/>
            <a:headEnd type="none" w="sm" len="sm"/>
            <a:tailEnd type="none" w="sm" len="sm"/>
          </a:ln>
        </p:spPr>
      </p:pic>
      <p:pic>
        <p:nvPicPr>
          <p:cNvPr id="105" name="Google Shape;105;p19"/>
          <p:cNvPicPr preferRelativeResize="0"/>
          <p:nvPr/>
        </p:nvPicPr>
        <p:blipFill rotWithShape="1">
          <a:blip r:embed="rId4">
            <a:alphaModFix/>
          </a:blip>
          <a:srcRect/>
          <a:stretch/>
        </p:blipFill>
        <p:spPr>
          <a:xfrm>
            <a:off x="8083988" y="122125"/>
            <a:ext cx="736313" cy="98654"/>
          </a:xfrm>
          <a:prstGeom prst="rect">
            <a:avLst/>
          </a:prstGeom>
          <a:noFill/>
          <a:ln>
            <a:noFill/>
          </a:ln>
        </p:spPr>
      </p:pic>
      <p:sp>
        <p:nvSpPr>
          <p:cNvPr id="106" name="Google Shape;106;p19"/>
          <p:cNvSpPr txBox="1"/>
          <p:nvPr/>
        </p:nvSpPr>
        <p:spPr>
          <a:xfrm>
            <a:off x="5749163" y="780356"/>
            <a:ext cx="2160675" cy="484726"/>
          </a:xfrm>
          <a:prstGeom prst="rect">
            <a:avLst/>
          </a:prstGeom>
          <a:noFill/>
          <a:ln>
            <a:noFill/>
          </a:ln>
        </p:spPr>
        <p:txBody>
          <a:bodyPr spcFirstLastPara="1" wrap="square" lIns="68569" tIns="68569" rIns="68569" bIns="68569" anchor="t" anchorCtr="0">
            <a:spAutoFit/>
          </a:bodyPr>
          <a:lstStyle/>
          <a:p>
            <a:pPr algn="ctr"/>
            <a:r>
              <a:rPr lang="en-US" sz="2250" i="1">
                <a:solidFill>
                  <a:schemeClr val="dk2"/>
                </a:solidFill>
                <a:latin typeface="Open Sans"/>
                <a:ea typeface="Open Sans"/>
                <a:cs typeface="Open Sans"/>
                <a:sym typeface="Open Sans"/>
              </a:rPr>
              <a:t>Boston Context</a:t>
            </a:r>
            <a:endParaRPr sz="2250" i="1">
              <a:solidFill>
                <a:schemeClr val="dk2"/>
              </a:solidFill>
              <a:latin typeface="Open Sans"/>
              <a:ea typeface="Open Sans"/>
              <a:cs typeface="Open Sans"/>
              <a:sym typeface="Open Sans"/>
            </a:endParaRPr>
          </a:p>
        </p:txBody>
      </p:sp>
      <p:sp>
        <p:nvSpPr>
          <p:cNvPr id="107" name="Google Shape;107;p19"/>
          <p:cNvSpPr txBox="1">
            <a:spLocks noGrp="1"/>
          </p:cNvSpPr>
          <p:nvPr>
            <p:ph type="body" idx="1"/>
          </p:nvPr>
        </p:nvSpPr>
        <p:spPr>
          <a:xfrm>
            <a:off x="150563" y="0"/>
            <a:ext cx="8501175" cy="610200"/>
          </a:xfrm>
          <a:prstGeom prst="rect">
            <a:avLst/>
          </a:prstGeom>
          <a:noFill/>
          <a:ln>
            <a:noFill/>
          </a:ln>
        </p:spPr>
        <p:txBody>
          <a:bodyPr spcFirstLastPara="1" wrap="square" lIns="68569" tIns="68569" rIns="68569" bIns="68569" anchor="ctr" anchorCtr="0">
            <a:noAutofit/>
          </a:bodyPr>
          <a:lstStyle/>
          <a:p>
            <a:pPr marL="0" indent="0">
              <a:spcBef>
                <a:spcPts val="0"/>
              </a:spcBef>
              <a:buNone/>
            </a:pPr>
            <a:r>
              <a:rPr lang="en-US" sz="2700" b="1">
                <a:solidFill>
                  <a:schemeClr val="dk2"/>
                </a:solidFill>
                <a:latin typeface="Open Sans"/>
                <a:ea typeface="Open Sans"/>
                <a:cs typeface="Open Sans"/>
                <a:sym typeface="Open Sans"/>
              </a:rPr>
              <a:t>Why Convert Office to Residential Now </a:t>
            </a:r>
            <a:endParaRPr sz="2250" i="1">
              <a:solidFill>
                <a:schemeClr val="dk2"/>
              </a:solidFill>
              <a:latin typeface="Open Sans"/>
              <a:ea typeface="Open Sans"/>
              <a:cs typeface="Open Sans"/>
              <a:sym typeface="Open Sans"/>
            </a:endParaRPr>
          </a:p>
        </p:txBody>
      </p:sp>
      <p:sp>
        <p:nvSpPr>
          <p:cNvPr id="108" name="Google Shape;108;p19"/>
          <p:cNvSpPr/>
          <p:nvPr/>
        </p:nvSpPr>
        <p:spPr>
          <a:xfrm>
            <a:off x="4658813" y="1265231"/>
            <a:ext cx="4166100" cy="3315150"/>
          </a:xfrm>
          <a:prstGeom prst="roundRect">
            <a:avLst>
              <a:gd name="adj" fmla="val 8761"/>
            </a:avLst>
          </a:prstGeom>
          <a:noFill/>
          <a:ln w="3810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342900" indent="-266700">
              <a:buSzPts val="2000"/>
              <a:buFont typeface="Open Sans"/>
              <a:buChar char="●"/>
            </a:pPr>
            <a:r>
              <a:rPr lang="en-US" sz="1500">
                <a:latin typeface="Open Sans"/>
                <a:ea typeface="Open Sans"/>
                <a:cs typeface="Open Sans"/>
                <a:sym typeface="Open Sans"/>
              </a:rPr>
              <a:t>Boston downtown office vacancy ≈ 21% </a:t>
            </a:r>
            <a:r>
              <a:rPr lang="en-US" sz="1500" i="1">
                <a:latin typeface="Open Sans"/>
                <a:ea typeface="Open Sans"/>
                <a:cs typeface="Open Sans"/>
                <a:sym typeface="Open Sans"/>
              </a:rPr>
              <a:t>(vs. residential vacancy ≈ 4%)</a:t>
            </a:r>
            <a:endParaRPr sz="1500" i="1">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CoStar projections rising to 30%</a:t>
            </a:r>
            <a:endParaRPr sz="1500">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Average Boston office occupancy ≈ 60%</a:t>
            </a:r>
            <a:endParaRPr sz="1500" i="1">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Employers are shifting to high amenity Class A buildings to woo workers back</a:t>
            </a:r>
            <a:endParaRPr sz="1500">
              <a:latin typeface="Open Sans"/>
              <a:ea typeface="Open Sans"/>
              <a:cs typeface="Open Sans"/>
              <a:sym typeface="Open Sans"/>
            </a:endParaRPr>
          </a:p>
          <a:p>
            <a:pPr marL="342900" indent="-266700">
              <a:spcBef>
                <a:spcPts val="750"/>
              </a:spcBef>
              <a:buSzPts val="2000"/>
              <a:buFont typeface="Open Sans"/>
              <a:buChar char="●"/>
            </a:pPr>
            <a:r>
              <a:rPr lang="en-US" sz="1500">
                <a:latin typeface="Open Sans"/>
                <a:ea typeface="Open Sans"/>
                <a:cs typeface="Open Sans"/>
                <a:sym typeface="Open Sans"/>
              </a:rPr>
              <a:t>Commonwealth expected to vacate 250k sq ft of leases in 2024</a:t>
            </a:r>
            <a:endParaRPr sz="1500">
              <a:latin typeface="Open Sans"/>
              <a:ea typeface="Open Sans"/>
              <a:cs typeface="Open Sans"/>
              <a:sym typeface="Open Sans"/>
            </a:endParaRPr>
          </a:p>
          <a:p>
            <a:pPr marL="342900" indent="-266700">
              <a:spcBef>
                <a:spcPts val="750"/>
              </a:spcBef>
              <a:spcAft>
                <a:spcPts val="750"/>
              </a:spcAft>
              <a:buSzPts val="2000"/>
              <a:buFont typeface="Open Sans"/>
              <a:buChar char="●"/>
            </a:pPr>
            <a:r>
              <a:rPr lang="en-US" sz="1500">
                <a:latin typeface="Open Sans"/>
                <a:ea typeface="Open Sans"/>
                <a:cs typeface="Open Sans"/>
                <a:sym typeface="Open Sans"/>
              </a:rPr>
              <a:t>Class B &amp; C office buildings most at risk </a:t>
            </a:r>
            <a:r>
              <a:rPr lang="en-US" sz="1500" b="1" i="1">
                <a:latin typeface="Open Sans"/>
                <a:ea typeface="Open Sans"/>
                <a:cs typeface="Open Sans"/>
                <a:sym typeface="Open Sans"/>
              </a:rPr>
              <a:t>(e.g. recently toured a well-maintained 100yr old building with 80% vacancy)</a:t>
            </a:r>
            <a:endParaRPr sz="1500" b="1" i="1">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p:nvPr/>
        </p:nvSpPr>
        <p:spPr>
          <a:xfrm>
            <a:off x="442004" y="1314017"/>
            <a:ext cx="3972150" cy="2868525"/>
          </a:xfrm>
          <a:prstGeom prst="roundRect">
            <a:avLst>
              <a:gd name="adj" fmla="val 8761"/>
            </a:avLst>
          </a:prstGeom>
          <a:noFill/>
          <a:ln w="38100" cap="flat" cmpd="sng">
            <a:solidFill>
              <a:schemeClr val="accent5"/>
            </a:solidFill>
            <a:prstDash val="solid"/>
            <a:round/>
            <a:headEnd type="none" w="sm" len="sm"/>
            <a:tailEnd type="none" w="sm" len="sm"/>
          </a:ln>
        </p:spPr>
        <p:txBody>
          <a:bodyPr spcFirstLastPara="1" wrap="square" lIns="68569" tIns="68569" rIns="68569" bIns="68569" anchor="ctr" anchorCtr="0">
            <a:noAutofit/>
          </a:bodyPr>
          <a:lstStyle/>
          <a:p>
            <a:pPr marL="342900" indent="-266700">
              <a:lnSpc>
                <a:spcPct val="115000"/>
              </a:lnSpc>
              <a:buSzPts val="2000"/>
              <a:buFont typeface="Open Sans"/>
              <a:buChar char="●"/>
            </a:pPr>
            <a:r>
              <a:rPr lang="en-US" sz="1500" b="1">
                <a:latin typeface="Open Sans"/>
                <a:ea typeface="Open Sans"/>
                <a:cs typeface="Open Sans"/>
                <a:sym typeface="Open Sans"/>
              </a:rPr>
              <a:t>75% average residential tax abatement for 29 yrs</a:t>
            </a:r>
            <a:endParaRPr sz="1500" b="1">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a:latin typeface="Open Sans"/>
                <a:ea typeface="Open Sans"/>
                <a:cs typeface="Open Sans"/>
                <a:sym typeface="Open Sans"/>
              </a:rPr>
              <a:t>Fast-tracked Article 80 process </a:t>
            </a:r>
            <a:br>
              <a:rPr lang="en-US" sz="1500">
                <a:latin typeface="Open Sans"/>
                <a:ea typeface="Open Sans"/>
                <a:cs typeface="Open Sans"/>
                <a:sym typeface="Open Sans"/>
              </a:rPr>
            </a:br>
            <a:r>
              <a:rPr lang="en-US" sz="1500" i="1">
                <a:latin typeface="Open Sans"/>
                <a:ea typeface="Open Sans"/>
                <a:cs typeface="Open Sans"/>
                <a:sym typeface="Open Sans"/>
              </a:rPr>
              <a:t>(e.g. no IAGs, 1 community meeting)</a:t>
            </a:r>
            <a:endParaRPr sz="1500" i="1">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a:latin typeface="Open Sans"/>
                <a:ea typeface="Open Sans"/>
                <a:cs typeface="Open Sans"/>
                <a:sym typeface="Open Sans"/>
              </a:rPr>
              <a:t>As of Right zoning for use change</a:t>
            </a:r>
            <a:endParaRPr sz="1500">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a:latin typeface="Open Sans"/>
                <a:ea typeface="Open Sans"/>
                <a:cs typeface="Open Sans"/>
                <a:sym typeface="Open Sans"/>
              </a:rPr>
              <a:t>Streamlined permitting</a:t>
            </a:r>
            <a:endParaRPr sz="1500" i="1">
              <a:latin typeface="Open Sans"/>
              <a:ea typeface="Open Sans"/>
              <a:cs typeface="Open Sans"/>
              <a:sym typeface="Open Sans"/>
            </a:endParaRPr>
          </a:p>
          <a:p>
            <a:pPr marL="342900" indent="-266700">
              <a:lnSpc>
                <a:spcPct val="115000"/>
              </a:lnSpc>
              <a:spcBef>
                <a:spcPts val="750"/>
              </a:spcBef>
              <a:spcAft>
                <a:spcPts val="750"/>
              </a:spcAft>
              <a:buSzPts val="2000"/>
              <a:buFont typeface="Open Sans"/>
              <a:buChar char="●"/>
            </a:pPr>
            <a:r>
              <a:rPr lang="en-US" sz="1500">
                <a:latin typeface="Open Sans"/>
                <a:ea typeface="Open Sans"/>
                <a:cs typeface="Open Sans"/>
                <a:sym typeface="Open Sans"/>
              </a:rPr>
              <a:t>Possible density bonus			</a:t>
            </a:r>
            <a:r>
              <a:rPr lang="en-US" sz="1500" i="1">
                <a:latin typeface="Open Sans"/>
                <a:ea typeface="Open Sans"/>
                <a:cs typeface="Open Sans"/>
                <a:sym typeface="Open Sans"/>
              </a:rPr>
              <a:t>(pending approval of PLAN: Downtown)</a:t>
            </a:r>
            <a:endParaRPr sz="1500" i="1"/>
          </a:p>
        </p:txBody>
      </p:sp>
      <p:sp>
        <p:nvSpPr>
          <p:cNvPr id="115" name="Google Shape;115;p20"/>
          <p:cNvSpPr/>
          <p:nvPr/>
        </p:nvSpPr>
        <p:spPr>
          <a:xfrm>
            <a:off x="4729847" y="1314017"/>
            <a:ext cx="3972150" cy="2868525"/>
          </a:xfrm>
          <a:prstGeom prst="roundRect">
            <a:avLst>
              <a:gd name="adj" fmla="val 8761"/>
            </a:avLst>
          </a:prstGeom>
          <a:noFill/>
          <a:ln w="38100"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marL="342900" indent="-266700">
              <a:buSzPts val="2000"/>
              <a:buFont typeface="Open Sans"/>
              <a:buChar char="●"/>
            </a:pPr>
            <a:r>
              <a:rPr lang="en-US" sz="1500">
                <a:latin typeface="Open Sans"/>
                <a:ea typeface="Open Sans"/>
                <a:cs typeface="Open Sans"/>
                <a:sym typeface="Open Sans"/>
              </a:rPr>
              <a:t>Apply by June 2024</a:t>
            </a:r>
            <a:endParaRPr sz="1500">
              <a:latin typeface="Open Sans"/>
              <a:ea typeface="Open Sans"/>
              <a:cs typeface="Open Sans"/>
              <a:sym typeface="Open Sans"/>
            </a:endParaRPr>
          </a:p>
          <a:p>
            <a:pPr marL="342900" indent="-266700">
              <a:spcBef>
                <a:spcPts val="900"/>
              </a:spcBef>
              <a:buSzPts val="2000"/>
              <a:buFont typeface="Open Sans"/>
              <a:buChar char="●"/>
            </a:pPr>
            <a:r>
              <a:rPr lang="en-US" sz="1500" b="1">
                <a:latin typeface="Open Sans"/>
                <a:ea typeface="Open Sans"/>
                <a:cs typeface="Open Sans"/>
                <a:sym typeface="Open Sans"/>
              </a:rPr>
              <a:t>Fully permitted by Oct 2025</a:t>
            </a:r>
            <a:endParaRPr sz="1500" b="1">
              <a:latin typeface="Open Sans"/>
              <a:ea typeface="Open Sans"/>
              <a:cs typeface="Open Sans"/>
              <a:sym typeface="Open Sans"/>
            </a:endParaRPr>
          </a:p>
          <a:p>
            <a:pPr marL="342900" indent="-266700">
              <a:spcBef>
                <a:spcPts val="900"/>
              </a:spcBef>
              <a:buSzPts val="2000"/>
              <a:buFont typeface="Open Sans"/>
              <a:buChar char="●"/>
            </a:pPr>
            <a:r>
              <a:rPr lang="en-US" sz="1500">
                <a:latin typeface="Open Sans"/>
                <a:ea typeface="Open Sans"/>
                <a:cs typeface="Open Sans"/>
                <a:sym typeface="Open Sans"/>
              </a:rPr>
              <a:t>Meet BPDA approved Inclusionary Development Policy requirements</a:t>
            </a:r>
            <a:endParaRPr sz="1500">
              <a:latin typeface="Open Sans"/>
              <a:ea typeface="Open Sans"/>
              <a:cs typeface="Open Sans"/>
              <a:sym typeface="Open Sans"/>
            </a:endParaRPr>
          </a:p>
          <a:p>
            <a:pPr marL="342900" indent="-266700">
              <a:spcBef>
                <a:spcPts val="900"/>
              </a:spcBef>
              <a:buSzPts val="2000"/>
              <a:buFont typeface="Open Sans"/>
              <a:buChar char="●"/>
            </a:pPr>
            <a:r>
              <a:rPr lang="en-US" sz="1500">
                <a:latin typeface="Open Sans"/>
                <a:ea typeface="Open Sans"/>
                <a:cs typeface="Open Sans"/>
                <a:sym typeface="Open Sans"/>
              </a:rPr>
              <a:t>Comply with new “Stretch Code” green energy standards</a:t>
            </a:r>
            <a:endParaRPr sz="1500">
              <a:latin typeface="Open Sans"/>
              <a:ea typeface="Open Sans"/>
              <a:cs typeface="Open Sans"/>
              <a:sym typeface="Open Sans"/>
            </a:endParaRPr>
          </a:p>
          <a:p>
            <a:pPr marL="342900" indent="-266700">
              <a:spcBef>
                <a:spcPts val="900"/>
              </a:spcBef>
              <a:buSzPts val="2000"/>
              <a:buFont typeface="Open Sans"/>
              <a:buChar char="●"/>
            </a:pPr>
            <a:r>
              <a:rPr lang="en-US" sz="1500">
                <a:latin typeface="Open Sans"/>
                <a:ea typeface="Open Sans"/>
                <a:cs typeface="Open Sans"/>
                <a:sym typeface="Open Sans"/>
              </a:rPr>
              <a:t>Adaptive reuse only</a:t>
            </a:r>
            <a:endParaRPr sz="1500">
              <a:latin typeface="Open Sans"/>
              <a:ea typeface="Open Sans"/>
              <a:cs typeface="Open Sans"/>
              <a:sym typeface="Open Sans"/>
            </a:endParaRPr>
          </a:p>
          <a:p>
            <a:pPr marL="342900" indent="-266700">
              <a:spcBef>
                <a:spcPts val="900"/>
              </a:spcBef>
              <a:spcAft>
                <a:spcPts val="900"/>
              </a:spcAft>
              <a:buSzPts val="2000"/>
              <a:buFont typeface="Open Sans"/>
              <a:buChar char="●"/>
            </a:pPr>
            <a:r>
              <a:rPr lang="en-US" sz="1500">
                <a:latin typeface="Open Sans"/>
                <a:ea typeface="Open Sans"/>
                <a:cs typeface="Open Sans"/>
                <a:sym typeface="Open Sans"/>
              </a:rPr>
              <a:t>2% Transaction charge</a:t>
            </a:r>
            <a:endParaRPr sz="1500" i="1">
              <a:latin typeface="Open Sans"/>
              <a:ea typeface="Open Sans"/>
              <a:cs typeface="Open Sans"/>
              <a:sym typeface="Open Sans"/>
            </a:endParaRPr>
          </a:p>
        </p:txBody>
      </p:sp>
      <p:sp>
        <p:nvSpPr>
          <p:cNvPr id="116" name="Google Shape;116;p20"/>
          <p:cNvSpPr txBox="1"/>
          <p:nvPr/>
        </p:nvSpPr>
        <p:spPr>
          <a:xfrm>
            <a:off x="92250" y="0"/>
            <a:ext cx="8959500" cy="572625"/>
          </a:xfrm>
          <a:prstGeom prst="rect">
            <a:avLst/>
          </a:prstGeom>
          <a:noFill/>
          <a:ln>
            <a:noFill/>
          </a:ln>
        </p:spPr>
        <p:txBody>
          <a:bodyPr spcFirstLastPara="1" wrap="square" lIns="91425" tIns="91425" rIns="91425" bIns="91425" anchor="t" anchorCtr="0">
            <a:noAutofit/>
          </a:bodyPr>
          <a:lstStyle/>
          <a:p>
            <a:r>
              <a:rPr lang="en-US" sz="2700" b="1">
                <a:solidFill>
                  <a:schemeClr val="dk2"/>
                </a:solidFill>
                <a:latin typeface="Open Sans"/>
                <a:ea typeface="Open Sans"/>
                <a:cs typeface="Open Sans"/>
                <a:sym typeface="Open Sans"/>
              </a:rPr>
              <a:t>Boston Downtown Conversion Pilot</a:t>
            </a:r>
            <a:endParaRPr sz="2700" b="1">
              <a:solidFill>
                <a:schemeClr val="dk2"/>
              </a:solidFill>
              <a:latin typeface="Open Sans"/>
              <a:ea typeface="Open Sans"/>
              <a:cs typeface="Open Sans"/>
              <a:sym typeface="Open Sans"/>
            </a:endParaRPr>
          </a:p>
          <a:p>
            <a:r>
              <a:rPr lang="en-US" sz="2250" i="1">
                <a:solidFill>
                  <a:schemeClr val="dk2"/>
                </a:solidFill>
                <a:latin typeface="Open Sans"/>
                <a:ea typeface="Open Sans"/>
                <a:cs typeface="Open Sans"/>
                <a:sym typeface="Open Sans"/>
              </a:rPr>
              <a:t>Key Elements</a:t>
            </a:r>
            <a:endParaRPr sz="3000" b="1">
              <a:solidFill>
                <a:schemeClr val="dk2"/>
              </a:solidFill>
              <a:latin typeface="Open Sans"/>
              <a:ea typeface="Open Sans"/>
              <a:cs typeface="Open Sans"/>
              <a:sym typeface="Open Sans"/>
            </a:endParaRPr>
          </a:p>
        </p:txBody>
      </p:sp>
      <p:sp>
        <p:nvSpPr>
          <p:cNvPr id="117" name="Google Shape;117;p20"/>
          <p:cNvSpPr txBox="1"/>
          <p:nvPr/>
        </p:nvSpPr>
        <p:spPr>
          <a:xfrm>
            <a:off x="1443704" y="944568"/>
            <a:ext cx="1968750" cy="377389"/>
          </a:xfrm>
          <a:prstGeom prst="rect">
            <a:avLst/>
          </a:prstGeom>
          <a:noFill/>
          <a:ln>
            <a:noFill/>
          </a:ln>
        </p:spPr>
        <p:txBody>
          <a:bodyPr spcFirstLastPara="1" wrap="square" lIns="68569" tIns="68569" rIns="68569" bIns="68569" anchor="t" anchorCtr="0">
            <a:spAutoFit/>
          </a:bodyPr>
          <a:lstStyle/>
          <a:p>
            <a:pPr algn="ctr">
              <a:lnSpc>
                <a:spcPct val="115000"/>
              </a:lnSpc>
            </a:pPr>
            <a:r>
              <a:rPr lang="en-US" sz="1350" b="1">
                <a:solidFill>
                  <a:schemeClr val="dk1"/>
                </a:solidFill>
                <a:latin typeface="Open Sans"/>
                <a:ea typeface="Open Sans"/>
                <a:cs typeface="Open Sans"/>
                <a:sym typeface="Open Sans"/>
              </a:rPr>
              <a:t>Program Benefits</a:t>
            </a:r>
            <a:endParaRPr sz="1350" b="1">
              <a:solidFill>
                <a:schemeClr val="dk1"/>
              </a:solidFill>
              <a:latin typeface="Open Sans"/>
              <a:ea typeface="Open Sans"/>
              <a:cs typeface="Open Sans"/>
              <a:sym typeface="Open Sans"/>
            </a:endParaRPr>
          </a:p>
        </p:txBody>
      </p:sp>
      <p:sp>
        <p:nvSpPr>
          <p:cNvPr id="118" name="Google Shape;118;p20"/>
          <p:cNvSpPr txBox="1"/>
          <p:nvPr/>
        </p:nvSpPr>
        <p:spPr>
          <a:xfrm>
            <a:off x="5452097" y="944568"/>
            <a:ext cx="2527650" cy="377389"/>
          </a:xfrm>
          <a:prstGeom prst="rect">
            <a:avLst/>
          </a:prstGeom>
          <a:noFill/>
          <a:ln>
            <a:noFill/>
          </a:ln>
        </p:spPr>
        <p:txBody>
          <a:bodyPr spcFirstLastPara="1" wrap="square" lIns="68569" tIns="68569" rIns="68569" bIns="68569" anchor="t" anchorCtr="0">
            <a:spAutoFit/>
          </a:bodyPr>
          <a:lstStyle/>
          <a:p>
            <a:pPr algn="ctr">
              <a:lnSpc>
                <a:spcPct val="115000"/>
              </a:lnSpc>
            </a:pPr>
            <a:r>
              <a:rPr lang="en-US" sz="1350" b="1">
                <a:solidFill>
                  <a:schemeClr val="dk1"/>
                </a:solidFill>
                <a:latin typeface="Open Sans"/>
                <a:ea typeface="Open Sans"/>
                <a:cs typeface="Open Sans"/>
                <a:sym typeface="Open Sans"/>
              </a:rPr>
              <a:t>Program Requirements</a:t>
            </a:r>
            <a:endParaRPr sz="1350" b="1">
              <a:solidFill>
                <a:schemeClr val="dk1"/>
              </a:solidFill>
              <a:latin typeface="Open Sans"/>
              <a:ea typeface="Open Sans"/>
              <a:cs typeface="Open Sans"/>
              <a:sym typeface="Open Sans"/>
            </a:endParaRPr>
          </a:p>
        </p:txBody>
      </p:sp>
      <p:pic>
        <p:nvPicPr>
          <p:cNvPr id="119" name="Google Shape;119;p20"/>
          <p:cNvPicPr preferRelativeResize="0"/>
          <p:nvPr/>
        </p:nvPicPr>
        <p:blipFill rotWithShape="1">
          <a:blip r:embed="rId3">
            <a:alphaModFix/>
          </a:blip>
          <a:srcRect/>
          <a:stretch/>
        </p:blipFill>
        <p:spPr>
          <a:xfrm>
            <a:off x="8083988" y="122125"/>
            <a:ext cx="736313" cy="98654"/>
          </a:xfrm>
          <a:prstGeom prst="rect">
            <a:avLst/>
          </a:prstGeom>
          <a:noFill/>
          <a:ln>
            <a:noFill/>
          </a:ln>
        </p:spPr>
      </p:pic>
      <p:sp>
        <p:nvSpPr>
          <p:cNvPr id="120" name="Google Shape;120;p20"/>
          <p:cNvSpPr txBox="1"/>
          <p:nvPr/>
        </p:nvSpPr>
        <p:spPr>
          <a:xfrm>
            <a:off x="1079888" y="4296505"/>
            <a:ext cx="6984225" cy="572625"/>
          </a:xfrm>
          <a:prstGeom prst="rect">
            <a:avLst/>
          </a:prstGeom>
          <a:noFill/>
          <a:ln>
            <a:noFill/>
          </a:ln>
        </p:spPr>
        <p:txBody>
          <a:bodyPr spcFirstLastPara="1" wrap="square" lIns="68569" tIns="68569" rIns="68569" bIns="68569" anchor="t" anchorCtr="0">
            <a:noAutofit/>
          </a:bodyPr>
          <a:lstStyle/>
          <a:p>
            <a:pPr algn="ctr"/>
            <a:r>
              <a:rPr lang="en-US" sz="1425" b="1" u="sng">
                <a:solidFill>
                  <a:schemeClr val="dk2"/>
                </a:solidFill>
                <a:hlinkClick r:id="rId4">
                  <a:extLst>
                    <a:ext uri="{A12FA001-AC4F-418D-AE19-62706E023703}">
                      <ahyp:hlinkClr xmlns:ahyp="http://schemas.microsoft.com/office/drawing/2018/hyperlinkcolor" val="tx"/>
                    </a:ext>
                  </a:extLst>
                </a:hlinkClick>
              </a:rPr>
              <a:t>https://www.bostonplans.org/conversion</a:t>
            </a:r>
            <a:endParaRPr sz="1425" b="1">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p:nvPr/>
        </p:nvSpPr>
        <p:spPr>
          <a:xfrm>
            <a:off x="318619" y="1036631"/>
            <a:ext cx="4286250" cy="3549375"/>
          </a:xfrm>
          <a:prstGeom prst="roundRect">
            <a:avLst>
              <a:gd name="adj" fmla="val 8761"/>
            </a:avLst>
          </a:prstGeom>
          <a:solidFill>
            <a:schemeClr val="lt1"/>
          </a:solidFill>
          <a:ln w="38100"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marL="342900" indent="-266700">
              <a:lnSpc>
                <a:spcPct val="115000"/>
              </a:lnSpc>
              <a:buSzPts val="2000"/>
              <a:buFont typeface="Open Sans"/>
              <a:buChar char="●"/>
            </a:pPr>
            <a:r>
              <a:rPr lang="en-US" sz="1500">
                <a:latin typeface="Open Sans"/>
                <a:ea typeface="Open Sans"/>
                <a:cs typeface="Open Sans"/>
                <a:sym typeface="Open Sans"/>
              </a:rPr>
              <a:t>BPDA, City, and property owner will enter into a 121B PILOT agreement</a:t>
            </a:r>
            <a:endParaRPr sz="1500">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a:latin typeface="Open Sans"/>
                <a:ea typeface="Open Sans"/>
                <a:cs typeface="Open Sans"/>
                <a:sym typeface="Open Sans"/>
              </a:rPr>
              <a:t>To effectuate PILOT, BPDA will take a limited temporary interest in property</a:t>
            </a:r>
            <a:endParaRPr sz="1500">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b="1">
                <a:latin typeface="Open Sans"/>
                <a:ea typeface="Open Sans"/>
                <a:cs typeface="Open Sans"/>
                <a:sym typeface="Open Sans"/>
              </a:rPr>
              <a:t>Projects within Demonstration Plan Area subject to streamlined 121B process </a:t>
            </a:r>
            <a:endParaRPr sz="1500" b="1">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a:latin typeface="Open Sans"/>
                <a:ea typeface="Open Sans"/>
                <a:cs typeface="Open Sans"/>
                <a:sym typeface="Open Sans"/>
              </a:rPr>
              <a:t>Projects outside of Demonstration Plan Area also receive consideration</a:t>
            </a:r>
            <a:endParaRPr sz="1500">
              <a:latin typeface="Open Sans"/>
              <a:ea typeface="Open Sans"/>
              <a:cs typeface="Open Sans"/>
              <a:sym typeface="Open Sans"/>
            </a:endParaRPr>
          </a:p>
          <a:p>
            <a:pPr marL="342900" indent="-266700">
              <a:lnSpc>
                <a:spcPct val="115000"/>
              </a:lnSpc>
              <a:spcBef>
                <a:spcPts val="750"/>
              </a:spcBef>
              <a:spcAft>
                <a:spcPts val="750"/>
              </a:spcAft>
              <a:buSzPts val="2000"/>
              <a:buFont typeface="Open Sans"/>
              <a:buChar char="●"/>
            </a:pPr>
            <a:r>
              <a:rPr lang="en-US" sz="1500">
                <a:latin typeface="Open Sans"/>
                <a:ea typeface="Open Sans"/>
                <a:cs typeface="Open Sans"/>
                <a:sym typeface="Open Sans"/>
              </a:rPr>
              <a:t>Individual BPDA Board approval required for each project</a:t>
            </a:r>
            <a:endParaRPr sz="1500"/>
          </a:p>
        </p:txBody>
      </p:sp>
      <p:pic>
        <p:nvPicPr>
          <p:cNvPr id="127" name="Google Shape;127;p21"/>
          <p:cNvPicPr preferRelativeResize="0"/>
          <p:nvPr/>
        </p:nvPicPr>
        <p:blipFill>
          <a:blip r:embed="rId3">
            <a:alphaModFix/>
          </a:blip>
          <a:stretch>
            <a:fillRect/>
          </a:stretch>
        </p:blipFill>
        <p:spPr>
          <a:xfrm>
            <a:off x="5000156" y="797438"/>
            <a:ext cx="3773381" cy="4061569"/>
          </a:xfrm>
          <a:prstGeom prst="rect">
            <a:avLst/>
          </a:prstGeom>
          <a:noFill/>
          <a:ln w="19050" cap="flat" cmpd="sng">
            <a:solidFill>
              <a:schemeClr val="dk2"/>
            </a:solidFill>
            <a:prstDash val="solid"/>
            <a:round/>
            <a:headEnd type="none" w="sm" len="sm"/>
            <a:tailEnd type="none" w="sm" len="sm"/>
          </a:ln>
        </p:spPr>
      </p:pic>
      <p:sp>
        <p:nvSpPr>
          <p:cNvPr id="128" name="Google Shape;128;p21"/>
          <p:cNvSpPr txBox="1"/>
          <p:nvPr/>
        </p:nvSpPr>
        <p:spPr>
          <a:xfrm>
            <a:off x="92250" y="0"/>
            <a:ext cx="8959500" cy="572625"/>
          </a:xfrm>
          <a:prstGeom prst="rect">
            <a:avLst/>
          </a:prstGeom>
          <a:noFill/>
          <a:ln>
            <a:noFill/>
          </a:ln>
        </p:spPr>
        <p:txBody>
          <a:bodyPr spcFirstLastPara="1" wrap="square" lIns="91425" tIns="91425" rIns="91425" bIns="91425" anchor="t" anchorCtr="0">
            <a:noAutofit/>
          </a:bodyPr>
          <a:lstStyle/>
          <a:p>
            <a:r>
              <a:rPr lang="en-US" sz="2700" b="1">
                <a:solidFill>
                  <a:schemeClr val="dk2"/>
                </a:solidFill>
                <a:latin typeface="Open Sans"/>
                <a:ea typeface="Open Sans"/>
                <a:cs typeface="Open Sans"/>
                <a:sym typeface="Open Sans"/>
              </a:rPr>
              <a:t>Tax Abatement Program</a:t>
            </a:r>
            <a:endParaRPr sz="2250" i="1">
              <a:solidFill>
                <a:schemeClr val="dk2"/>
              </a:solidFill>
              <a:latin typeface="Open Sans"/>
              <a:ea typeface="Open Sans"/>
              <a:cs typeface="Open Sans"/>
              <a:sym typeface="Open Sans"/>
            </a:endParaRPr>
          </a:p>
        </p:txBody>
      </p:sp>
      <p:sp>
        <p:nvSpPr>
          <p:cNvPr id="129" name="Google Shape;129;p21"/>
          <p:cNvSpPr txBox="1"/>
          <p:nvPr/>
        </p:nvSpPr>
        <p:spPr>
          <a:xfrm>
            <a:off x="5208113" y="451163"/>
            <a:ext cx="3357450" cy="346226"/>
          </a:xfrm>
          <a:prstGeom prst="rect">
            <a:avLst/>
          </a:prstGeom>
          <a:noFill/>
          <a:ln>
            <a:noFill/>
          </a:ln>
        </p:spPr>
        <p:txBody>
          <a:bodyPr spcFirstLastPara="1" wrap="square" lIns="68569" tIns="68569" rIns="68569" bIns="68569" anchor="t" anchorCtr="0">
            <a:spAutoFit/>
          </a:bodyPr>
          <a:lstStyle/>
          <a:p>
            <a:pPr algn="ctr"/>
            <a:r>
              <a:rPr lang="en-US" sz="1350" b="1">
                <a:solidFill>
                  <a:schemeClr val="dk1"/>
                </a:solidFill>
              </a:rPr>
              <a:t>Demonstration Plan Area</a:t>
            </a:r>
            <a:endParaRPr sz="1350" b="1">
              <a:solidFill>
                <a:schemeClr val="dk1"/>
              </a:solidFill>
            </a:endParaRPr>
          </a:p>
        </p:txBody>
      </p:sp>
      <p:sp>
        <p:nvSpPr>
          <p:cNvPr id="130" name="Google Shape;130;p21"/>
          <p:cNvSpPr txBox="1"/>
          <p:nvPr/>
        </p:nvSpPr>
        <p:spPr>
          <a:xfrm>
            <a:off x="1496381" y="690355"/>
            <a:ext cx="1968750" cy="377389"/>
          </a:xfrm>
          <a:prstGeom prst="rect">
            <a:avLst/>
          </a:prstGeom>
          <a:noFill/>
          <a:ln>
            <a:noFill/>
          </a:ln>
        </p:spPr>
        <p:txBody>
          <a:bodyPr spcFirstLastPara="1" wrap="square" lIns="68569" tIns="68569" rIns="68569" bIns="68569" anchor="t" anchorCtr="0">
            <a:spAutoFit/>
          </a:bodyPr>
          <a:lstStyle/>
          <a:p>
            <a:pPr algn="ctr">
              <a:lnSpc>
                <a:spcPct val="115000"/>
              </a:lnSpc>
            </a:pPr>
            <a:r>
              <a:rPr lang="en-US" sz="1350" b="1">
                <a:solidFill>
                  <a:schemeClr val="dk1"/>
                </a:solidFill>
                <a:latin typeface="Open Sans"/>
                <a:ea typeface="Open Sans"/>
                <a:cs typeface="Open Sans"/>
                <a:sym typeface="Open Sans"/>
              </a:rPr>
              <a:t>Legal Mechanism</a:t>
            </a:r>
            <a:endParaRPr sz="1350" b="1">
              <a:solidFill>
                <a:schemeClr val="dk1"/>
              </a:solidFill>
              <a:latin typeface="Open Sans"/>
              <a:ea typeface="Open Sans"/>
              <a:cs typeface="Open Sans"/>
              <a:sym typeface="Open Sans"/>
            </a:endParaRPr>
          </a:p>
        </p:txBody>
      </p:sp>
      <p:pic>
        <p:nvPicPr>
          <p:cNvPr id="131" name="Google Shape;131;p21"/>
          <p:cNvPicPr preferRelativeResize="0"/>
          <p:nvPr/>
        </p:nvPicPr>
        <p:blipFill rotWithShape="1">
          <a:blip r:embed="rId4">
            <a:alphaModFix/>
          </a:blip>
          <a:srcRect/>
          <a:stretch/>
        </p:blipFill>
        <p:spPr>
          <a:xfrm>
            <a:off x="8083988" y="122125"/>
            <a:ext cx="736313" cy="986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p:nvPr/>
        </p:nvSpPr>
        <p:spPr>
          <a:xfrm>
            <a:off x="4930725" y="3957300"/>
            <a:ext cx="3903750" cy="861975"/>
          </a:xfrm>
          <a:prstGeom prst="rect">
            <a:avLst/>
          </a:prstGeom>
          <a:solidFill>
            <a:schemeClr val="accent3"/>
          </a:solidFill>
          <a:ln>
            <a:noFill/>
          </a:ln>
        </p:spPr>
        <p:txBody>
          <a:bodyPr spcFirstLastPara="1" wrap="square" lIns="68569" tIns="34275" rIns="68569" bIns="34275" anchor="ctr" anchorCtr="0">
            <a:noAutofit/>
          </a:bodyPr>
          <a:lstStyle/>
          <a:p>
            <a:pPr algn="ctr"/>
            <a:r>
              <a:rPr lang="en-US" b="1" i="1">
                <a:solidFill>
                  <a:schemeClr val="lt1"/>
                </a:solidFill>
                <a:latin typeface="Open Sans"/>
                <a:ea typeface="Open Sans"/>
                <a:cs typeface="Open Sans"/>
                <a:sym typeface="Open Sans"/>
              </a:rPr>
              <a:t>Build much-needed housing, including affordable rental</a:t>
            </a:r>
            <a:endParaRPr>
              <a:solidFill>
                <a:srgbClr val="003C50"/>
              </a:solidFill>
              <a:latin typeface="Calibri"/>
              <a:ea typeface="Calibri"/>
              <a:cs typeface="Calibri"/>
              <a:sym typeface="Calibri"/>
            </a:endParaRPr>
          </a:p>
        </p:txBody>
      </p:sp>
      <p:pic>
        <p:nvPicPr>
          <p:cNvPr id="138" name="Google Shape;138;p22"/>
          <p:cNvPicPr preferRelativeResize="0"/>
          <p:nvPr/>
        </p:nvPicPr>
        <p:blipFill rotWithShape="1">
          <a:blip r:embed="rId3">
            <a:alphaModFix/>
          </a:blip>
          <a:srcRect/>
          <a:stretch/>
        </p:blipFill>
        <p:spPr>
          <a:xfrm>
            <a:off x="8083988" y="122125"/>
            <a:ext cx="736313" cy="98654"/>
          </a:xfrm>
          <a:prstGeom prst="rect">
            <a:avLst/>
          </a:prstGeom>
          <a:noFill/>
          <a:ln>
            <a:noFill/>
          </a:ln>
        </p:spPr>
      </p:pic>
      <p:sp>
        <p:nvSpPr>
          <p:cNvPr id="139" name="Google Shape;139;p22"/>
          <p:cNvSpPr/>
          <p:nvPr/>
        </p:nvSpPr>
        <p:spPr>
          <a:xfrm>
            <a:off x="4930650" y="1862569"/>
            <a:ext cx="3903750" cy="861975"/>
          </a:xfrm>
          <a:prstGeom prst="rect">
            <a:avLst/>
          </a:prstGeom>
          <a:solidFill>
            <a:schemeClr val="dk1"/>
          </a:solidFill>
          <a:ln>
            <a:noFill/>
          </a:ln>
        </p:spPr>
        <p:txBody>
          <a:bodyPr spcFirstLastPara="1" wrap="square" lIns="68569" tIns="34275" rIns="68569" bIns="34275" anchor="ctr" anchorCtr="0">
            <a:noAutofit/>
          </a:bodyPr>
          <a:lstStyle/>
          <a:p>
            <a:pPr algn="ctr"/>
            <a:r>
              <a:rPr lang="en-US" b="1" i="1">
                <a:solidFill>
                  <a:schemeClr val="lt1"/>
                </a:solidFill>
                <a:latin typeface="Open Sans"/>
                <a:ea typeface="Open Sans"/>
                <a:cs typeface="Open Sans"/>
                <a:sym typeface="Open Sans"/>
              </a:rPr>
              <a:t>Activate properties currently facing high office vacancies</a:t>
            </a:r>
            <a:endParaRPr>
              <a:solidFill>
                <a:srgbClr val="003C50"/>
              </a:solidFill>
              <a:latin typeface="Calibri"/>
              <a:ea typeface="Calibri"/>
              <a:cs typeface="Calibri"/>
              <a:sym typeface="Calibri"/>
            </a:endParaRPr>
          </a:p>
        </p:txBody>
      </p:sp>
      <p:sp>
        <p:nvSpPr>
          <p:cNvPr id="140" name="Google Shape;140;p22"/>
          <p:cNvSpPr/>
          <p:nvPr/>
        </p:nvSpPr>
        <p:spPr>
          <a:xfrm>
            <a:off x="4930650" y="2911069"/>
            <a:ext cx="3903750" cy="861975"/>
          </a:xfrm>
          <a:prstGeom prst="rect">
            <a:avLst/>
          </a:prstGeom>
          <a:solidFill>
            <a:schemeClr val="accent1"/>
          </a:solidFill>
          <a:ln>
            <a:noFill/>
          </a:ln>
        </p:spPr>
        <p:txBody>
          <a:bodyPr spcFirstLastPara="1" wrap="square" lIns="68569" tIns="34275" rIns="68569" bIns="34275" anchor="ctr" anchorCtr="0">
            <a:noAutofit/>
          </a:bodyPr>
          <a:lstStyle/>
          <a:p>
            <a:pPr algn="ctr"/>
            <a:r>
              <a:rPr lang="en-US" b="1" i="1">
                <a:solidFill>
                  <a:schemeClr val="lt1"/>
                </a:solidFill>
                <a:latin typeface="Open Sans"/>
                <a:ea typeface="Open Sans"/>
                <a:cs typeface="Open Sans"/>
                <a:sym typeface="Open Sans"/>
              </a:rPr>
              <a:t>Create an active Downtown beyond work hours</a:t>
            </a:r>
            <a:endParaRPr>
              <a:solidFill>
                <a:srgbClr val="003C50"/>
              </a:solidFill>
              <a:latin typeface="Calibri"/>
              <a:ea typeface="Calibri"/>
              <a:cs typeface="Calibri"/>
              <a:sym typeface="Calibri"/>
            </a:endParaRPr>
          </a:p>
        </p:txBody>
      </p:sp>
      <p:sp>
        <p:nvSpPr>
          <p:cNvPr id="141" name="Google Shape;141;p22"/>
          <p:cNvSpPr/>
          <p:nvPr/>
        </p:nvSpPr>
        <p:spPr>
          <a:xfrm>
            <a:off x="4930650" y="814050"/>
            <a:ext cx="3903750" cy="861975"/>
          </a:xfrm>
          <a:prstGeom prst="rect">
            <a:avLst/>
          </a:prstGeom>
          <a:solidFill>
            <a:schemeClr val="accent5"/>
          </a:solidFill>
          <a:ln>
            <a:noFill/>
          </a:ln>
        </p:spPr>
        <p:txBody>
          <a:bodyPr spcFirstLastPara="1" wrap="square" lIns="68569" tIns="34275" rIns="68569" bIns="34275" anchor="ctr" anchorCtr="0">
            <a:noAutofit/>
          </a:bodyPr>
          <a:lstStyle/>
          <a:p>
            <a:pPr algn="ctr"/>
            <a:r>
              <a:rPr lang="en-US" b="1" i="1">
                <a:solidFill>
                  <a:schemeClr val="lt1"/>
                </a:solidFill>
                <a:latin typeface="Open Sans"/>
                <a:ea typeface="Open Sans"/>
                <a:cs typeface="Open Sans"/>
                <a:sym typeface="Open Sans"/>
              </a:rPr>
              <a:t>Respond to post-pandemic</a:t>
            </a:r>
            <a:endParaRPr b="1" i="1">
              <a:solidFill>
                <a:schemeClr val="lt1"/>
              </a:solidFill>
              <a:latin typeface="Open Sans"/>
              <a:ea typeface="Open Sans"/>
              <a:cs typeface="Open Sans"/>
              <a:sym typeface="Open Sans"/>
            </a:endParaRPr>
          </a:p>
          <a:p>
            <a:pPr algn="ctr"/>
            <a:r>
              <a:rPr lang="en-US" b="1" i="1">
                <a:solidFill>
                  <a:schemeClr val="lt1"/>
                </a:solidFill>
                <a:latin typeface="Open Sans"/>
                <a:ea typeface="Open Sans"/>
                <a:cs typeface="Open Sans"/>
                <a:sym typeface="Open Sans"/>
              </a:rPr>
              <a:t>lasting economic shifts</a:t>
            </a:r>
            <a:endParaRPr>
              <a:solidFill>
                <a:srgbClr val="003C50"/>
              </a:solidFill>
              <a:latin typeface="Calibri"/>
              <a:ea typeface="Calibri"/>
              <a:cs typeface="Calibri"/>
              <a:sym typeface="Calibri"/>
            </a:endParaRPr>
          </a:p>
        </p:txBody>
      </p:sp>
      <p:sp>
        <p:nvSpPr>
          <p:cNvPr id="142" name="Google Shape;142;p22"/>
          <p:cNvSpPr/>
          <p:nvPr/>
        </p:nvSpPr>
        <p:spPr>
          <a:xfrm>
            <a:off x="318619" y="1036631"/>
            <a:ext cx="4289175" cy="3549375"/>
          </a:xfrm>
          <a:prstGeom prst="roundRect">
            <a:avLst>
              <a:gd name="adj" fmla="val 8761"/>
            </a:avLst>
          </a:prstGeom>
          <a:solidFill>
            <a:schemeClr val="lt1"/>
          </a:solidFill>
          <a:ln w="3810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342900" indent="-266700">
              <a:lnSpc>
                <a:spcPct val="115000"/>
              </a:lnSpc>
              <a:buSzPts val="2000"/>
              <a:buFont typeface="Open Sans"/>
              <a:buChar char="●"/>
            </a:pPr>
            <a:r>
              <a:rPr lang="en-US" sz="1500" b="1">
                <a:latin typeface="Open Sans"/>
                <a:ea typeface="Open Sans"/>
                <a:cs typeface="Open Sans"/>
                <a:sym typeface="Open Sans"/>
              </a:rPr>
              <a:t>Application has been live for 1 month</a:t>
            </a:r>
            <a:endParaRPr sz="1500" b="1">
              <a:latin typeface="Open Sans"/>
              <a:ea typeface="Open Sans"/>
              <a:cs typeface="Open Sans"/>
              <a:sym typeface="Open Sans"/>
            </a:endParaRPr>
          </a:p>
          <a:p>
            <a:pPr marL="685800" lvl="1" indent="-266700">
              <a:lnSpc>
                <a:spcPct val="115000"/>
              </a:lnSpc>
              <a:spcBef>
                <a:spcPts val="750"/>
              </a:spcBef>
              <a:buSzPts val="2000"/>
              <a:buFont typeface="Open Sans"/>
              <a:buChar char="○"/>
            </a:pPr>
            <a:r>
              <a:rPr lang="en-US" sz="1500">
                <a:latin typeface="Open Sans"/>
                <a:ea typeface="Open Sans"/>
                <a:cs typeface="Open Sans"/>
                <a:sym typeface="Open Sans"/>
              </a:rPr>
              <a:t>Received first application submission</a:t>
            </a:r>
            <a:endParaRPr sz="1500" b="1">
              <a:latin typeface="Open Sans"/>
              <a:ea typeface="Open Sans"/>
              <a:cs typeface="Open Sans"/>
              <a:sym typeface="Open Sans"/>
            </a:endParaRPr>
          </a:p>
          <a:p>
            <a:pPr marL="342900" indent="-266700">
              <a:lnSpc>
                <a:spcPct val="115000"/>
              </a:lnSpc>
              <a:spcBef>
                <a:spcPts val="750"/>
              </a:spcBef>
              <a:buSzPts val="2000"/>
              <a:buFont typeface="Open Sans"/>
              <a:buChar char="●"/>
            </a:pPr>
            <a:r>
              <a:rPr lang="en-US" sz="1500">
                <a:latin typeface="Open Sans"/>
                <a:ea typeface="Open Sans"/>
                <a:cs typeface="Open Sans"/>
                <a:sym typeface="Open Sans"/>
              </a:rPr>
              <a:t>Top 6 list of potential applicants</a:t>
            </a:r>
            <a:endParaRPr sz="1500">
              <a:latin typeface="Open Sans"/>
              <a:ea typeface="Open Sans"/>
              <a:cs typeface="Open Sans"/>
              <a:sym typeface="Open Sans"/>
            </a:endParaRPr>
          </a:p>
          <a:p>
            <a:pPr marL="685800" lvl="1" indent="-266700">
              <a:lnSpc>
                <a:spcPct val="115000"/>
              </a:lnSpc>
              <a:spcBef>
                <a:spcPts val="750"/>
              </a:spcBef>
              <a:buSzPts val="2000"/>
              <a:buFont typeface="Open Sans"/>
              <a:buChar char="○"/>
            </a:pPr>
            <a:r>
              <a:rPr lang="en-US" sz="1500">
                <a:latin typeface="Open Sans"/>
                <a:ea typeface="Open Sans"/>
                <a:cs typeface="Open Sans"/>
                <a:sym typeface="Open Sans"/>
              </a:rPr>
              <a:t>Mostly within Demonstration Plan Area, however some outside</a:t>
            </a:r>
            <a:endParaRPr sz="1500">
              <a:latin typeface="Open Sans"/>
              <a:ea typeface="Open Sans"/>
              <a:cs typeface="Open Sans"/>
              <a:sym typeface="Open Sans"/>
            </a:endParaRPr>
          </a:p>
          <a:p>
            <a:pPr marL="685800" lvl="1" indent="-266700">
              <a:lnSpc>
                <a:spcPct val="115000"/>
              </a:lnSpc>
              <a:spcBef>
                <a:spcPts val="750"/>
              </a:spcBef>
              <a:buSzPts val="2000"/>
              <a:buFont typeface="Open Sans"/>
              <a:buChar char="○"/>
            </a:pPr>
            <a:r>
              <a:rPr lang="en-US" sz="1500">
                <a:latin typeface="Open Sans"/>
                <a:ea typeface="Open Sans"/>
                <a:cs typeface="Open Sans"/>
                <a:sym typeface="Open Sans"/>
              </a:rPr>
              <a:t>Range of project sizes (e.g. 15 unit / 6 stories and 150 unit / 11 stories)</a:t>
            </a:r>
            <a:endParaRPr sz="1500">
              <a:latin typeface="Open Sans"/>
              <a:ea typeface="Open Sans"/>
              <a:cs typeface="Open Sans"/>
              <a:sym typeface="Open Sans"/>
            </a:endParaRPr>
          </a:p>
          <a:p>
            <a:pPr marL="685800" lvl="1" indent="-266700">
              <a:lnSpc>
                <a:spcPct val="115000"/>
              </a:lnSpc>
              <a:spcBef>
                <a:spcPts val="750"/>
              </a:spcBef>
              <a:buSzPts val="2000"/>
              <a:buFont typeface="Open Sans"/>
              <a:buChar char="○"/>
            </a:pPr>
            <a:r>
              <a:rPr lang="en-US" sz="1500">
                <a:latin typeface="Open Sans"/>
                <a:ea typeface="Open Sans"/>
                <a:cs typeface="Open Sans"/>
                <a:sym typeface="Open Sans"/>
              </a:rPr>
              <a:t>Variety of participant profiles from office owners to potential acquirers</a:t>
            </a:r>
            <a:endParaRPr sz="1500">
              <a:latin typeface="Open Sans"/>
              <a:ea typeface="Open Sans"/>
              <a:cs typeface="Open Sans"/>
              <a:sym typeface="Open Sans"/>
            </a:endParaRPr>
          </a:p>
          <a:p>
            <a:pPr marL="342900" indent="-266700">
              <a:lnSpc>
                <a:spcPct val="115000"/>
              </a:lnSpc>
              <a:spcBef>
                <a:spcPts val="750"/>
              </a:spcBef>
              <a:spcAft>
                <a:spcPts val="750"/>
              </a:spcAft>
              <a:buSzPts val="2000"/>
              <a:buFont typeface="Open Sans"/>
              <a:buChar char="●"/>
            </a:pPr>
            <a:r>
              <a:rPr lang="en-US" sz="1500">
                <a:latin typeface="Open Sans"/>
                <a:ea typeface="Open Sans"/>
                <a:cs typeface="Open Sans"/>
                <a:sym typeface="Open Sans"/>
              </a:rPr>
              <a:t>Continue outreach to property owners</a:t>
            </a:r>
            <a:endParaRPr sz="1500">
              <a:latin typeface="Open Sans"/>
              <a:ea typeface="Open Sans"/>
              <a:cs typeface="Open Sans"/>
              <a:sym typeface="Open Sans"/>
            </a:endParaRPr>
          </a:p>
        </p:txBody>
      </p:sp>
      <p:sp>
        <p:nvSpPr>
          <p:cNvPr id="143" name="Google Shape;143;p22"/>
          <p:cNvSpPr txBox="1"/>
          <p:nvPr/>
        </p:nvSpPr>
        <p:spPr>
          <a:xfrm>
            <a:off x="92250" y="0"/>
            <a:ext cx="8959500" cy="572625"/>
          </a:xfrm>
          <a:prstGeom prst="rect">
            <a:avLst/>
          </a:prstGeom>
          <a:noFill/>
          <a:ln>
            <a:noFill/>
          </a:ln>
        </p:spPr>
        <p:txBody>
          <a:bodyPr spcFirstLastPara="1" wrap="square" lIns="91425" tIns="91425" rIns="91425" bIns="91425" anchor="t" anchorCtr="0">
            <a:noAutofit/>
          </a:bodyPr>
          <a:lstStyle/>
          <a:p>
            <a:r>
              <a:rPr lang="en-US" sz="2700" b="1">
                <a:solidFill>
                  <a:schemeClr val="dk2"/>
                </a:solidFill>
                <a:latin typeface="Open Sans"/>
                <a:ea typeface="Open Sans"/>
                <a:cs typeface="Open Sans"/>
                <a:sym typeface="Open Sans"/>
              </a:rPr>
              <a:t>Benefits to Boston</a:t>
            </a:r>
            <a:endParaRPr sz="2700" b="1">
              <a:solidFill>
                <a:schemeClr val="dk2"/>
              </a:solidFill>
              <a:latin typeface="Open Sans"/>
              <a:ea typeface="Open Sans"/>
              <a:cs typeface="Open Sans"/>
              <a:sym typeface="Open Sans"/>
            </a:endParaRPr>
          </a:p>
          <a:p>
            <a:r>
              <a:rPr lang="en-US" sz="2250" i="1">
                <a:solidFill>
                  <a:schemeClr val="dk2"/>
                </a:solidFill>
                <a:latin typeface="Open Sans"/>
                <a:ea typeface="Open Sans"/>
                <a:cs typeface="Open Sans"/>
                <a:sym typeface="Open Sans"/>
              </a:rPr>
              <a:t>Revitalize Downtown</a:t>
            </a:r>
            <a:endParaRPr sz="2250" i="1">
              <a:solidFill>
                <a:schemeClr val="dk2"/>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1"/>
          <p:cNvSpPr/>
          <p:nvPr/>
        </p:nvSpPr>
        <p:spPr>
          <a:xfrm>
            <a:off x="0" y="0"/>
            <a:ext cx="9144000" cy="958850"/>
          </a:xfrm>
          <a:prstGeom prst="rect">
            <a:avLst/>
          </a:prstGeom>
          <a:solidFill>
            <a:srgbClr val="FFFFFF"/>
          </a:solidFill>
          <a:ln w="12700">
            <a:miter lim="400000"/>
          </a:ln>
        </p:spPr>
        <p:txBody>
          <a:bodyPr lIns="45718" tIns="45718" rIns="45718" bIns="45718"/>
          <a:lstStyle/>
          <a:p>
            <a:pPr algn="ctr">
              <a:defRPr sz="4200">
                <a:solidFill>
                  <a:srgbClr val="FFFFFF"/>
                </a:solidFill>
                <a:latin typeface="Gill Sans"/>
                <a:ea typeface="Gill Sans"/>
                <a:cs typeface="Gill Sans"/>
                <a:sym typeface="Gill Sans"/>
              </a:defRPr>
            </a:pPr>
            <a:endParaRPr/>
          </a:p>
        </p:txBody>
      </p:sp>
      <p:sp>
        <p:nvSpPr>
          <p:cNvPr id="87" name="Rectangle 1"/>
          <p:cNvSpPr/>
          <p:nvPr/>
        </p:nvSpPr>
        <p:spPr>
          <a:xfrm>
            <a:off x="0" y="177697"/>
            <a:ext cx="9144000" cy="958850"/>
          </a:xfrm>
          <a:prstGeom prst="rect">
            <a:avLst/>
          </a:prstGeom>
          <a:gradFill>
            <a:gsLst>
              <a:gs pos="0">
                <a:srgbClr val="FFFFFF">
                  <a:alpha val="56998"/>
                </a:srgbClr>
              </a:gs>
              <a:gs pos="100000">
                <a:srgbClr val="FFBE0E">
                  <a:alpha val="56998"/>
                </a:srgbClr>
              </a:gs>
            </a:gsLst>
            <a:lin ang="120000"/>
          </a:gradFill>
          <a:ln w="12700">
            <a:miter lim="400000"/>
          </a:ln>
        </p:spPr>
        <p:txBody>
          <a:bodyPr lIns="45718" tIns="45718" rIns="45718" bIns="45718"/>
          <a:lstStyle/>
          <a:p>
            <a:pPr algn="ctr">
              <a:defRPr sz="4200">
                <a:solidFill>
                  <a:srgbClr val="FFFFFF"/>
                </a:solidFill>
                <a:latin typeface="Gill Sans"/>
                <a:ea typeface="Gill Sans"/>
                <a:cs typeface="Gill Sans"/>
                <a:sym typeface="Gill Sans"/>
              </a:defRPr>
            </a:pPr>
            <a:endParaRPr/>
          </a:p>
        </p:txBody>
      </p:sp>
      <p:sp>
        <p:nvSpPr>
          <p:cNvPr id="88" name="Rectangle 3"/>
          <p:cNvSpPr txBox="1">
            <a:spLocks noGrp="1"/>
          </p:cNvSpPr>
          <p:nvPr>
            <p:ph type="title" idx="4294967295"/>
          </p:nvPr>
        </p:nvSpPr>
        <p:spPr>
          <a:xfrm>
            <a:off x="5947068" y="241615"/>
            <a:ext cx="2852970" cy="367598"/>
          </a:xfrm>
          <a:prstGeom prst="rect">
            <a:avLst/>
          </a:prstGeom>
        </p:spPr>
        <p:txBody>
          <a:bodyPr lIns="0" tIns="0" rIns="0" bIns="0" anchor="t">
            <a:noAutofit/>
          </a:bodyPr>
          <a:lstStyle>
            <a:lvl1pPr algn="r" defTabSz="822958">
              <a:defRPr sz="1200" b="1">
                <a:latin typeface="Arial Narrow"/>
                <a:ea typeface="Arial Narrow"/>
                <a:cs typeface="Arial Narrow"/>
                <a:sym typeface="Arial Narrow"/>
              </a:defRPr>
            </a:lvl1pPr>
          </a:lstStyle>
          <a:p>
            <a:r>
              <a:rPr sz="1600" dirty="0"/>
              <a:t>Breakfast Program</a:t>
            </a:r>
          </a:p>
        </p:txBody>
      </p:sp>
      <p:sp>
        <p:nvSpPr>
          <p:cNvPr id="89" name="TextBox 1"/>
          <p:cNvSpPr txBox="1"/>
          <p:nvPr/>
        </p:nvSpPr>
        <p:spPr>
          <a:xfrm>
            <a:off x="6045516" y="479425"/>
            <a:ext cx="2754521"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defRPr sz="1600" b="1">
                <a:latin typeface="Arial Narrow"/>
                <a:ea typeface="Arial Narrow"/>
                <a:cs typeface="Arial Narrow"/>
                <a:sym typeface="Arial Narrow"/>
              </a:defRPr>
            </a:lvl1pPr>
          </a:lstStyle>
          <a:p>
            <a:r>
              <a:rPr lang="en-US" dirty="0"/>
              <a:t>Wednesday</a:t>
            </a:r>
            <a:r>
              <a:rPr sz="1800" dirty="0"/>
              <a:t>, </a:t>
            </a:r>
            <a:r>
              <a:rPr lang="en-US" dirty="0"/>
              <a:t>October 11</a:t>
            </a:r>
            <a:r>
              <a:rPr dirty="0"/>
              <a:t>, 2023</a:t>
            </a:r>
          </a:p>
        </p:txBody>
      </p:sp>
      <p:pic>
        <p:nvPicPr>
          <p:cNvPr id="90" name="Picture 2" descr="Picture 2"/>
          <p:cNvPicPr>
            <a:picLocks noChangeAspect="1"/>
          </p:cNvPicPr>
          <p:nvPr/>
        </p:nvPicPr>
        <p:blipFill>
          <a:blip r:embed="rId2"/>
          <a:stretch>
            <a:fillRect/>
          </a:stretch>
        </p:blipFill>
        <p:spPr>
          <a:xfrm>
            <a:off x="494500" y="177697"/>
            <a:ext cx="2215522" cy="603456"/>
          </a:xfrm>
          <a:prstGeom prst="rect">
            <a:avLst/>
          </a:prstGeom>
          <a:ln w="12700">
            <a:miter lim="400000"/>
          </a:ln>
        </p:spPr>
      </p:pic>
      <p:sp>
        <p:nvSpPr>
          <p:cNvPr id="91" name="Business Creating Opportunity"/>
          <p:cNvSpPr txBox="1"/>
          <p:nvPr/>
        </p:nvSpPr>
        <p:spPr>
          <a:xfrm>
            <a:off x="1103283" y="1330554"/>
            <a:ext cx="7119351"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4500" b="1">
                <a:latin typeface="Arial Narrow"/>
                <a:ea typeface="Arial Narrow"/>
                <a:cs typeface="Arial Narrow"/>
                <a:sym typeface="Arial Narrow"/>
              </a:defRPr>
            </a:lvl1pPr>
          </a:lstStyle>
          <a:p>
            <a:pPr algn="ctr"/>
            <a:r>
              <a:rPr lang="en-US" sz="3600"/>
              <a:t>Panelists </a:t>
            </a:r>
          </a:p>
        </p:txBody>
      </p:sp>
      <p:sp>
        <p:nvSpPr>
          <p:cNvPr id="94" name="Mike Fish…"/>
          <p:cNvSpPr txBox="1"/>
          <p:nvPr/>
        </p:nvSpPr>
        <p:spPr>
          <a:xfrm>
            <a:off x="6076224" y="4116926"/>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sz="1000" b="1">
                <a:uFill>
                  <a:solidFill>
                    <a:srgbClr val="FFFFFF"/>
                  </a:solidFill>
                </a:uFill>
                <a:latin typeface="Arial Narrow"/>
                <a:ea typeface="Arial Narrow"/>
                <a:cs typeface="Arial Narrow"/>
                <a:sym typeface="Arial Narrow"/>
              </a:defRPr>
            </a:pPr>
            <a:endParaRPr dirty="0"/>
          </a:p>
        </p:txBody>
      </p:sp>
      <p:sp>
        <p:nvSpPr>
          <p:cNvPr id="19" name="Phil Memmott…"/>
          <p:cNvSpPr txBox="1"/>
          <p:nvPr/>
        </p:nvSpPr>
        <p:spPr>
          <a:xfrm>
            <a:off x="875354" y="4436219"/>
            <a:ext cx="2397026"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ctr"/>
            <a:r>
              <a:rPr lang="en-US" sz="1100" b="1" dirty="0">
                <a:latin typeface="Arial Narrow"/>
              </a:rPr>
              <a:t>Anita </a:t>
            </a:r>
            <a:r>
              <a:rPr lang="en-US" sz="1100" b="1" dirty="0" err="1">
                <a:latin typeface="Arial Narrow"/>
              </a:rPr>
              <a:t>Lauricella</a:t>
            </a:r>
            <a:endParaRPr lang="en-US" b="1" dirty="0">
              <a:latin typeface="Helvetica"/>
            </a:endParaRPr>
          </a:p>
          <a:p>
            <a:pPr algn="ctr"/>
            <a:r>
              <a:rPr lang="en-US" sz="1100" b="1" dirty="0">
                <a:latin typeface="Arial Narrow"/>
              </a:rPr>
              <a:t>Director of Planning and Research</a:t>
            </a:r>
            <a:endParaRPr lang="en-US" b="1" dirty="0">
              <a:latin typeface="Helvetica"/>
            </a:endParaRPr>
          </a:p>
          <a:p>
            <a:pPr algn="ctr"/>
            <a:r>
              <a:rPr lang="en-US" sz="1100" b="1" dirty="0">
                <a:latin typeface="Arial Narrow"/>
              </a:rPr>
              <a:t> Boston Improvement District</a:t>
            </a:r>
            <a:endParaRPr lang="en-US" b="1" dirty="0"/>
          </a:p>
          <a:p>
            <a:pPr algn="ctr"/>
            <a:endParaRPr lang="en-US" sz="1100" b="1" dirty="0">
              <a:solidFill>
                <a:srgbClr val="242424"/>
              </a:solidFill>
              <a:latin typeface="Arial Narrow" panose="020B0606020202030204" pitchFamily="34" charset="0"/>
            </a:endParaRPr>
          </a:p>
        </p:txBody>
      </p:sp>
      <p:sp>
        <p:nvSpPr>
          <p:cNvPr id="6" name="Phil Memmott…">
            <a:extLst>
              <a:ext uri="{FF2B5EF4-FFF2-40B4-BE49-F238E27FC236}">
                <a16:creationId xmlns:a16="http://schemas.microsoft.com/office/drawing/2014/main" id="{2A6E6761-6874-A118-E7C2-B689ED37B6E5}"/>
              </a:ext>
            </a:extLst>
          </p:cNvPr>
          <p:cNvSpPr txBox="1"/>
          <p:nvPr/>
        </p:nvSpPr>
        <p:spPr>
          <a:xfrm>
            <a:off x="3366231" y="4414653"/>
            <a:ext cx="2397026"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ctr"/>
            <a:r>
              <a:rPr lang="en-US" sz="1100" b="1" dirty="0">
                <a:latin typeface="Arial Narrow"/>
                <a:ea typeface="+mn-lt"/>
                <a:cs typeface="+mn-lt"/>
              </a:rPr>
              <a:t>John Weil</a:t>
            </a:r>
          </a:p>
          <a:p>
            <a:pPr algn="ctr"/>
            <a:r>
              <a:rPr lang="en-US" sz="1100" b="1" dirty="0">
                <a:latin typeface="Arial Narrow"/>
                <a:ea typeface="+mn-lt"/>
                <a:cs typeface="+mn-lt"/>
              </a:rPr>
              <a:t>Senior Program Manager</a:t>
            </a:r>
          </a:p>
          <a:p>
            <a:pPr algn="ctr"/>
            <a:r>
              <a:rPr lang="en-US" sz="1100" b="1" dirty="0">
                <a:latin typeface="Arial Narrow"/>
                <a:ea typeface="+mn-lt"/>
                <a:cs typeface="+mn-lt"/>
              </a:rPr>
              <a:t>Downtown Conversions</a:t>
            </a:r>
            <a:endParaRPr lang="en-US" sz="1100" b="1" dirty="0">
              <a:latin typeface="Arial Narrow"/>
            </a:endParaRPr>
          </a:p>
        </p:txBody>
      </p:sp>
      <p:sp>
        <p:nvSpPr>
          <p:cNvPr id="2" name="Phil Memmott…">
            <a:extLst>
              <a:ext uri="{FF2B5EF4-FFF2-40B4-BE49-F238E27FC236}">
                <a16:creationId xmlns:a16="http://schemas.microsoft.com/office/drawing/2014/main" id="{5CA24BF0-03DA-A748-17A3-A6FF1751CCB7}"/>
              </a:ext>
            </a:extLst>
          </p:cNvPr>
          <p:cNvSpPr txBox="1"/>
          <p:nvPr/>
        </p:nvSpPr>
        <p:spPr>
          <a:xfrm>
            <a:off x="5867891" y="4436219"/>
            <a:ext cx="2397026" cy="60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ctr"/>
            <a:r>
              <a:rPr lang="en-US" sz="1100" b="1">
                <a:latin typeface="Arial Narrow"/>
                <a:ea typeface="+mn-lt"/>
                <a:cs typeface="+mn-lt"/>
              </a:rPr>
              <a:t>Morgan Weinstein</a:t>
            </a:r>
          </a:p>
          <a:p>
            <a:pPr algn="ctr"/>
            <a:r>
              <a:rPr lang="en-US" sz="1100" b="1" dirty="0">
                <a:latin typeface="Arial Narrow"/>
                <a:ea typeface="+mn-lt"/>
                <a:cs typeface="+mn-lt"/>
              </a:rPr>
              <a:t>Executive Vice </a:t>
            </a:r>
            <a:r>
              <a:rPr lang="en-US" sz="1100" b="1">
                <a:latin typeface="Arial Narrow"/>
                <a:ea typeface="+mn-lt"/>
                <a:cs typeface="+mn-lt"/>
              </a:rPr>
              <a:t>President</a:t>
            </a:r>
            <a:endParaRPr lang="en-US" sz="1100" b="1" dirty="0">
              <a:latin typeface="Arial Narrow"/>
              <a:ea typeface="+mn-lt"/>
              <a:cs typeface="+mn-lt"/>
            </a:endParaRPr>
          </a:p>
          <a:p>
            <a:pPr algn="ctr"/>
            <a:r>
              <a:rPr lang="en-US" sz="1100" b="1" dirty="0">
                <a:latin typeface="Arial Narrow"/>
                <a:ea typeface="+mn-lt"/>
                <a:cs typeface="+mn-lt"/>
              </a:rPr>
              <a:t>Phase 3 Real Estate Partners, Inc.</a:t>
            </a:r>
            <a:endParaRPr lang="en-US" sz="1100" b="1" dirty="0">
              <a:latin typeface="Arial Narrow"/>
            </a:endParaRPr>
          </a:p>
        </p:txBody>
      </p:sp>
      <p:pic>
        <p:nvPicPr>
          <p:cNvPr id="8" name="Picture 7" descr="A person in a suit smiling&#10;&#10;Description automatically generated">
            <a:extLst>
              <a:ext uri="{FF2B5EF4-FFF2-40B4-BE49-F238E27FC236}">
                <a16:creationId xmlns:a16="http://schemas.microsoft.com/office/drawing/2014/main" id="{5EC1909F-0B3D-C3FE-7B59-5C054565F8A2}"/>
              </a:ext>
            </a:extLst>
          </p:cNvPr>
          <p:cNvPicPr>
            <a:picLocks noChangeAspect="1"/>
          </p:cNvPicPr>
          <p:nvPr/>
        </p:nvPicPr>
        <p:blipFill>
          <a:blip r:embed="rId3"/>
          <a:stretch>
            <a:fillRect/>
          </a:stretch>
        </p:blipFill>
        <p:spPr>
          <a:xfrm>
            <a:off x="3460490" y="1956039"/>
            <a:ext cx="2147539" cy="2449903"/>
          </a:xfrm>
          <a:prstGeom prst="rect">
            <a:avLst/>
          </a:prstGeom>
        </p:spPr>
      </p:pic>
      <p:pic>
        <p:nvPicPr>
          <p:cNvPr id="4" name="Picture 3" descr="A person smiling for a picture&#10;&#10;Description automatically generated">
            <a:extLst>
              <a:ext uri="{FF2B5EF4-FFF2-40B4-BE49-F238E27FC236}">
                <a16:creationId xmlns:a16="http://schemas.microsoft.com/office/drawing/2014/main" id="{260DDC09-A3E4-314D-3CA7-8840110C33A6}"/>
              </a:ext>
            </a:extLst>
          </p:cNvPr>
          <p:cNvPicPr>
            <a:picLocks noChangeAspect="1"/>
          </p:cNvPicPr>
          <p:nvPr/>
        </p:nvPicPr>
        <p:blipFill>
          <a:blip r:embed="rId4"/>
          <a:stretch>
            <a:fillRect/>
          </a:stretch>
        </p:blipFill>
        <p:spPr>
          <a:xfrm>
            <a:off x="6067703" y="1966822"/>
            <a:ext cx="2055080" cy="244990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54" y="1956039"/>
            <a:ext cx="2147539" cy="2429061"/>
          </a:xfrm>
          <a:prstGeom prst="rect">
            <a:avLst/>
          </a:prstGeom>
        </p:spPr>
      </p:pic>
    </p:spTree>
    <p:extLst>
      <p:ext uri="{BB962C8B-B14F-4D97-AF65-F5344CB8AC3E}">
        <p14:creationId xmlns:p14="http://schemas.microsoft.com/office/powerpoint/2010/main" val="47845615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p:nvPr/>
        </p:nvSpPr>
        <p:spPr>
          <a:xfrm>
            <a:off x="982238" y="960300"/>
            <a:ext cx="7179525" cy="3222900"/>
          </a:xfrm>
          <a:prstGeom prst="roundRect">
            <a:avLst>
              <a:gd name="adj" fmla="val 8761"/>
            </a:avLst>
          </a:prstGeom>
          <a:solidFill>
            <a:srgbClr val="F3F3F3">
              <a:alpha val="25000"/>
            </a:srgbClr>
          </a:solidFill>
          <a:ln w="38100" cap="flat" cmpd="sng">
            <a:solidFill>
              <a:schemeClr val="accent5"/>
            </a:solidFill>
            <a:prstDash val="solid"/>
            <a:round/>
            <a:headEnd type="none" w="sm" len="sm"/>
            <a:tailEnd type="none" w="sm" len="sm"/>
          </a:ln>
        </p:spPr>
        <p:txBody>
          <a:bodyPr spcFirstLastPara="1" wrap="square" lIns="68569" tIns="68569" rIns="68569" bIns="68569" anchor="ctr" anchorCtr="0">
            <a:noAutofit/>
          </a:bodyPr>
          <a:lstStyle/>
          <a:p>
            <a:pPr marL="342900" indent="-266700">
              <a:buSzPts val="2000"/>
              <a:buFont typeface="Open Sans"/>
              <a:buChar char="●"/>
            </a:pPr>
            <a:r>
              <a:rPr lang="en-US" sz="1500">
                <a:latin typeface="Open Sans"/>
                <a:ea typeface="Open Sans"/>
                <a:cs typeface="Open Sans"/>
                <a:sym typeface="Open Sans"/>
              </a:rPr>
              <a:t>Exploring potential State funding sources to facilitate conversions</a:t>
            </a:r>
            <a:endParaRPr sz="1500">
              <a:latin typeface="Open Sans"/>
              <a:ea typeface="Open Sans"/>
              <a:cs typeface="Open Sans"/>
              <a:sym typeface="Open Sans"/>
            </a:endParaRPr>
          </a:p>
          <a:p>
            <a:pPr marL="685800" lvl="1" indent="-266700">
              <a:spcBef>
                <a:spcPts val="1500"/>
              </a:spcBef>
              <a:buSzPts val="2000"/>
              <a:buFont typeface="Open Sans"/>
              <a:buChar char="○"/>
            </a:pPr>
            <a:r>
              <a:rPr lang="en-US" sz="1500">
                <a:latin typeface="Open Sans"/>
                <a:ea typeface="Open Sans"/>
                <a:cs typeface="Open Sans"/>
                <a:sym typeface="Open Sans"/>
              </a:rPr>
              <a:t>Potential grants in proposed Housing Bond Bill</a:t>
            </a:r>
            <a:endParaRPr sz="1500">
              <a:latin typeface="Open Sans"/>
              <a:ea typeface="Open Sans"/>
              <a:cs typeface="Open Sans"/>
              <a:sym typeface="Open Sans"/>
            </a:endParaRPr>
          </a:p>
          <a:p>
            <a:pPr marL="342900" indent="-266700">
              <a:spcBef>
                <a:spcPts val="1500"/>
              </a:spcBef>
              <a:buSzPts val="2000"/>
              <a:buFont typeface="Open Sans"/>
              <a:buChar char="●"/>
            </a:pPr>
            <a:r>
              <a:rPr lang="en-US" sz="1500">
                <a:latin typeface="Open Sans"/>
                <a:ea typeface="Open Sans"/>
                <a:cs typeface="Open Sans"/>
                <a:sym typeface="Open Sans"/>
              </a:rPr>
              <a:t>Additional Federal resources under consideration to address national need to incentivize office to residential conversions</a:t>
            </a:r>
            <a:endParaRPr sz="1500">
              <a:latin typeface="Open Sans"/>
              <a:ea typeface="Open Sans"/>
              <a:cs typeface="Open Sans"/>
              <a:sym typeface="Open Sans"/>
            </a:endParaRPr>
          </a:p>
          <a:p>
            <a:pPr marL="685800" lvl="1" indent="-266700">
              <a:spcBef>
                <a:spcPts val="1500"/>
              </a:spcBef>
              <a:buSzPts val="2000"/>
              <a:buFont typeface="Open Sans"/>
              <a:buChar char="○"/>
            </a:pPr>
            <a:r>
              <a:rPr lang="en-US" sz="1500">
                <a:latin typeface="Open Sans"/>
                <a:ea typeface="Open Sans"/>
                <a:cs typeface="Open Sans"/>
                <a:sym typeface="Open Sans"/>
              </a:rPr>
              <a:t>TIFIA (transit-oriented development) program low-interest loans</a:t>
            </a:r>
            <a:endParaRPr sz="1500">
              <a:latin typeface="Open Sans"/>
              <a:ea typeface="Open Sans"/>
              <a:cs typeface="Open Sans"/>
              <a:sym typeface="Open Sans"/>
            </a:endParaRPr>
          </a:p>
          <a:p>
            <a:pPr marL="342900" indent="-266700">
              <a:spcBef>
                <a:spcPts val="1500"/>
              </a:spcBef>
              <a:buSzPts val="2000"/>
              <a:buFont typeface="Open Sans"/>
              <a:buChar char="●"/>
            </a:pPr>
            <a:r>
              <a:rPr lang="en-US" sz="1500">
                <a:latin typeface="Open Sans"/>
                <a:ea typeface="Open Sans"/>
                <a:cs typeface="Open Sans"/>
                <a:sym typeface="Open Sans"/>
              </a:rPr>
              <a:t>BPDA Senior Program Manager for Downtown Conversions to support applicants and potential candidates</a:t>
            </a:r>
            <a:endParaRPr sz="1500">
              <a:latin typeface="Open Sans"/>
              <a:ea typeface="Open Sans"/>
              <a:cs typeface="Open Sans"/>
              <a:sym typeface="Open Sans"/>
            </a:endParaRPr>
          </a:p>
          <a:p>
            <a:pPr marL="342900" indent="-266700">
              <a:spcBef>
                <a:spcPts val="1500"/>
              </a:spcBef>
              <a:spcAft>
                <a:spcPts val="1500"/>
              </a:spcAft>
              <a:buSzPts val="2000"/>
              <a:buFont typeface="Open Sans"/>
              <a:buChar char="●"/>
            </a:pPr>
            <a:r>
              <a:rPr lang="en-US" sz="1500">
                <a:latin typeface="Open Sans"/>
                <a:ea typeface="Open Sans"/>
                <a:cs typeface="Open Sans"/>
                <a:sym typeface="Open Sans"/>
              </a:rPr>
              <a:t>BPDA Ombudsperson to guide through permitting process</a:t>
            </a:r>
            <a:endParaRPr sz="1500">
              <a:latin typeface="Open Sans"/>
              <a:ea typeface="Open Sans"/>
              <a:cs typeface="Open Sans"/>
              <a:sym typeface="Open Sans"/>
            </a:endParaRPr>
          </a:p>
        </p:txBody>
      </p:sp>
      <p:pic>
        <p:nvPicPr>
          <p:cNvPr id="150" name="Google Shape;150;p23"/>
          <p:cNvPicPr preferRelativeResize="0"/>
          <p:nvPr/>
        </p:nvPicPr>
        <p:blipFill rotWithShape="1">
          <a:blip r:embed="rId3">
            <a:alphaModFix/>
          </a:blip>
          <a:srcRect/>
          <a:stretch/>
        </p:blipFill>
        <p:spPr>
          <a:xfrm>
            <a:off x="8083988" y="122125"/>
            <a:ext cx="736313" cy="98654"/>
          </a:xfrm>
          <a:prstGeom prst="rect">
            <a:avLst/>
          </a:prstGeom>
          <a:noFill/>
          <a:ln>
            <a:noFill/>
          </a:ln>
        </p:spPr>
      </p:pic>
      <p:sp>
        <p:nvSpPr>
          <p:cNvPr id="151" name="Google Shape;151;p23"/>
          <p:cNvSpPr txBox="1"/>
          <p:nvPr/>
        </p:nvSpPr>
        <p:spPr>
          <a:xfrm>
            <a:off x="92250" y="0"/>
            <a:ext cx="8959500" cy="572625"/>
          </a:xfrm>
          <a:prstGeom prst="rect">
            <a:avLst/>
          </a:prstGeom>
          <a:noFill/>
          <a:ln>
            <a:noFill/>
          </a:ln>
        </p:spPr>
        <p:txBody>
          <a:bodyPr spcFirstLastPara="1" wrap="square" lIns="91425" tIns="91425" rIns="91425" bIns="91425" anchor="t" anchorCtr="0">
            <a:noAutofit/>
          </a:bodyPr>
          <a:lstStyle/>
          <a:p>
            <a:r>
              <a:rPr lang="en-US" sz="2700" b="1">
                <a:solidFill>
                  <a:schemeClr val="dk2"/>
                </a:solidFill>
                <a:latin typeface="Open Sans"/>
                <a:ea typeface="Open Sans"/>
                <a:cs typeface="Open Sans"/>
                <a:sym typeface="Open Sans"/>
              </a:rPr>
              <a:t>Additional Resources Being Explored</a:t>
            </a:r>
            <a:endParaRPr sz="2250" i="1">
              <a:solidFill>
                <a:schemeClr val="dk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 name="Table"/>
          <p:cNvGraphicFramePr/>
          <p:nvPr>
            <p:extLst>
              <p:ext uri="{D42A27DB-BD31-4B8C-83A1-F6EECF244321}">
                <p14:modId xmlns:p14="http://schemas.microsoft.com/office/powerpoint/2010/main" val="3732892738"/>
              </p:ext>
            </p:extLst>
          </p:nvPr>
        </p:nvGraphicFramePr>
        <p:xfrm>
          <a:off x="780197" y="1095375"/>
          <a:ext cx="7583604" cy="3949428"/>
        </p:xfrm>
        <a:graphic>
          <a:graphicData uri="http://schemas.openxmlformats.org/drawingml/2006/table">
            <a:tbl>
              <a:tblPr bandRow="1">
                <a:tableStyleId>{4C3C2611-4C71-4FC5-86AE-919BDF0F9419}</a:tableStyleId>
              </a:tblPr>
              <a:tblGrid>
                <a:gridCol w="2055327">
                  <a:extLst>
                    <a:ext uri="{9D8B030D-6E8A-4147-A177-3AD203B41FA5}">
                      <a16:colId xmlns:a16="http://schemas.microsoft.com/office/drawing/2014/main" val="20000"/>
                    </a:ext>
                  </a:extLst>
                </a:gridCol>
                <a:gridCol w="5528277">
                  <a:extLst>
                    <a:ext uri="{9D8B030D-6E8A-4147-A177-3AD203B41FA5}">
                      <a16:colId xmlns:a16="http://schemas.microsoft.com/office/drawing/2014/main" val="20001"/>
                    </a:ext>
                  </a:extLst>
                </a:gridCol>
              </a:tblGrid>
              <a:tr h="237311">
                <a:tc>
                  <a:txBody>
                    <a:bodyPr/>
                    <a:lstStyle/>
                    <a:p>
                      <a:pPr algn="l" defTabSz="1219200">
                        <a:defRPr sz="1800"/>
                      </a:pPr>
                      <a:r>
                        <a:rPr sz="1300" b="1" dirty="0">
                          <a:latin typeface="Arial Narrow"/>
                          <a:ea typeface="Arial Narrow"/>
                          <a:cs typeface="Arial Narrow"/>
                          <a:sym typeface="Arial Narrow"/>
                        </a:rPr>
                        <a:t>Officers</a:t>
                      </a: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a:latin typeface="Arial Narrow"/>
                          <a:ea typeface="Arial Narrow"/>
                          <a:cs typeface="Arial Narrow"/>
                          <a:sym typeface="Arial Narrow"/>
                        </a:defRPr>
                      </a:pPr>
                      <a:endParaRPr dirty="0">
                        <a:latin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223351">
                <a:tc>
                  <a:txBody>
                    <a:bodyPr/>
                    <a:lstStyle/>
                    <a:p>
                      <a:pPr algn="l" defTabSz="1219200">
                        <a:defRPr sz="1800"/>
                      </a:pPr>
                      <a:r>
                        <a:rPr sz="1300" dirty="0">
                          <a:latin typeface="Arial Narrow"/>
                          <a:ea typeface="Arial Narrow"/>
                          <a:cs typeface="Arial Narrow"/>
                          <a:sym typeface="Arial Narrow"/>
                        </a:rPr>
                        <a:t>President</a:t>
                      </a: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b="1">
                          <a:latin typeface="Arial Narrow"/>
                          <a:ea typeface="Arial Narrow"/>
                          <a:cs typeface="Arial Narrow"/>
                          <a:sym typeface="Arial Narrow"/>
                        </a:defRPr>
                      </a:pPr>
                      <a:r>
                        <a:rPr b="1" dirty="0">
                          <a:latin typeface="Arial Narrow"/>
                        </a:rPr>
                        <a:t>Fran Harrison</a:t>
                      </a:r>
                      <a:r>
                        <a:rPr b="0" dirty="0">
                          <a:latin typeface="Arial Narrow"/>
                        </a:rPr>
                        <a:t>, SMRT Architects/Engineers</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223351">
                <a:tc>
                  <a:txBody>
                    <a:bodyPr/>
                    <a:lstStyle/>
                    <a:p>
                      <a:pPr algn="l" defTabSz="1219200">
                        <a:defRPr sz="1800"/>
                      </a:pPr>
                      <a:r>
                        <a:rPr sz="1300" dirty="0">
                          <a:latin typeface="Arial Narrow"/>
                          <a:ea typeface="Arial Narrow"/>
                          <a:cs typeface="Arial Narrow"/>
                          <a:sym typeface="Arial Narrow"/>
                        </a:rPr>
                        <a:t>Vice-President</a:t>
                      </a: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b="1">
                          <a:latin typeface="Arial Narrow"/>
                          <a:ea typeface="Arial Narrow"/>
                          <a:cs typeface="Arial Narrow"/>
                          <a:sym typeface="Arial Narrow"/>
                        </a:defRPr>
                      </a:pPr>
                      <a:r>
                        <a:rPr b="1" dirty="0">
                          <a:latin typeface="Arial Narrow"/>
                        </a:rPr>
                        <a:t>Dan Wilson</a:t>
                      </a:r>
                      <a:r>
                        <a:rPr b="0" dirty="0">
                          <a:latin typeface="Arial Narrow"/>
                        </a:rPr>
                        <a:t>, Illuminate</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225624">
                <a:tc>
                  <a:txBody>
                    <a:bodyPr/>
                    <a:lstStyle/>
                    <a:p>
                      <a:pPr algn="l" defTabSz="1219200">
                        <a:defRPr sz="1800"/>
                      </a:pPr>
                      <a:r>
                        <a:rPr sz="1300" dirty="0">
                          <a:latin typeface="Arial Narrow"/>
                          <a:ea typeface="Arial Narrow"/>
                          <a:cs typeface="Arial Narrow"/>
                          <a:sym typeface="Arial Narrow"/>
                        </a:rPr>
                        <a:t>Treasurer</a:t>
                      </a: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b="1">
                          <a:latin typeface="Arial Narrow"/>
                          <a:ea typeface="Arial Narrow"/>
                          <a:cs typeface="Arial Narrow"/>
                          <a:sym typeface="Arial Narrow"/>
                        </a:defRPr>
                      </a:pPr>
                      <a:r>
                        <a:rPr b="1" dirty="0">
                          <a:latin typeface="Arial Narrow"/>
                        </a:rPr>
                        <a:t>Robert Boyle</a:t>
                      </a:r>
                      <a:r>
                        <a:rPr dirty="0">
                          <a:latin typeface="Arial Narrow"/>
                        </a:rPr>
                        <a:t>, CPA</a:t>
                      </a:r>
                      <a:r>
                        <a:rPr b="0" dirty="0">
                          <a:latin typeface="Arial Narrow"/>
                        </a:rPr>
                        <a:t>, Darmody, Merlino &amp; Co., LLP</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223351">
                <a:tc>
                  <a:txBody>
                    <a:bodyPr/>
                    <a:lstStyle/>
                    <a:p>
                      <a:pPr algn="l" defTabSz="1219200">
                        <a:defRPr sz="1800"/>
                      </a:pPr>
                      <a:endParaRPr sz="1300"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b="1">
                          <a:latin typeface="Arial Narrow"/>
                          <a:ea typeface="Arial Narrow"/>
                          <a:cs typeface="Arial Narrow"/>
                          <a:sym typeface="Arial Narrow"/>
                        </a:defRPr>
                      </a:pPr>
                      <a:endParaRPr b="0" dirty="0">
                        <a:latin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582930">
                <a:tc>
                  <a:txBody>
                    <a:bodyPr/>
                    <a:lstStyle/>
                    <a:p>
                      <a:pPr algn="l" defTabSz="1219200">
                        <a:defRPr sz="1300" b="1">
                          <a:latin typeface="Arial Narrow"/>
                          <a:ea typeface="Arial Narrow"/>
                          <a:cs typeface="Arial Narrow"/>
                          <a:sym typeface="Arial Narrow"/>
                        </a:defRPr>
                      </a:pPr>
                      <a:r>
                        <a:rPr b="1" dirty="0">
                          <a:latin typeface="Arial Narrow"/>
                        </a:rPr>
                        <a:t>Board of Director</a:t>
                      </a:r>
                      <a:r>
                        <a:rPr lang="en-US" b="1" dirty="0">
                          <a:latin typeface="Arial Narrow"/>
                        </a:rPr>
                        <a:t>s</a:t>
                      </a:r>
                      <a:endParaRPr b="1" dirty="0">
                        <a:latin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b="1">
                          <a:latin typeface="Arial Narrow"/>
                          <a:ea typeface="Arial Narrow"/>
                          <a:cs typeface="Arial Narrow"/>
                          <a:sym typeface="Arial Narrow"/>
                        </a:defRPr>
                      </a:pPr>
                      <a:endParaRPr dirty="0">
                        <a:latin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223351">
                <a:tc>
                  <a:txBody>
                    <a:bodyPr/>
                    <a:lstStyle/>
                    <a:p>
                      <a:pPr algn="l" defTabSz="1219200">
                        <a:defRPr sz="1800"/>
                      </a:pPr>
                      <a:r>
                        <a:rPr sz="1300" b="0" dirty="0">
                          <a:latin typeface="Arial Narrow"/>
                          <a:ea typeface="Arial Narrow"/>
                          <a:cs typeface="Arial Narrow"/>
                          <a:sym typeface="Arial Narrow"/>
                        </a:rPr>
                        <a:t>Matthew Guarracino</a:t>
                      </a: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800"/>
                      </a:pPr>
                      <a:r>
                        <a:rPr sz="1300" dirty="0">
                          <a:latin typeface="Arial Narrow"/>
                          <a:ea typeface="Arial Narrow"/>
                          <a:cs typeface="Arial Narrow"/>
                          <a:sym typeface="Arial Narrow"/>
                        </a:rPr>
                        <a:t>JM Electrical Company, Inc.</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223351">
                <a:tc>
                  <a:txBody>
                    <a:bodyPr/>
                    <a:lstStyle/>
                    <a:p>
                      <a:pPr algn="l" defTabSz="1219200">
                        <a:defRPr sz="1800"/>
                      </a:pPr>
                      <a:r>
                        <a:rPr sz="1300" b="0" dirty="0">
                          <a:latin typeface="Arial Narrow"/>
                          <a:ea typeface="Arial Narrow"/>
                          <a:cs typeface="Arial Narrow"/>
                          <a:sym typeface="Arial Narrow"/>
                        </a:rPr>
                        <a:t>Michael P. </a:t>
                      </a:r>
                      <a:r>
                        <a:rPr sz="1300" b="0" err="1">
                          <a:latin typeface="Arial Narrow"/>
                          <a:ea typeface="Arial Narrow"/>
                          <a:cs typeface="Arial Narrow"/>
                          <a:sym typeface="Arial Narrow"/>
                        </a:rPr>
                        <a:t>Sams</a:t>
                      </a:r>
                    </a:p>
                  </a:txBody>
                  <a:tcPr marL="0" marR="0" marT="0" marB="0" anchor="ctr" horzOverflow="overflow">
                    <a:lnL w="12700">
                      <a:miter lim="400000"/>
                    </a:lnL>
                    <a:lnR w="12700">
                      <a:miter lim="400000"/>
                    </a:lnR>
                    <a:lnT w="12700">
                      <a:miter lim="400000"/>
                    </a:lnT>
                    <a:lnB w="12700">
                      <a:miter lim="400000"/>
                    </a:lnB>
                    <a:noFill/>
                  </a:tcPr>
                </a:tc>
                <a:tc>
                  <a:txBody>
                    <a:bodyPr/>
                    <a:lstStyle/>
                    <a:p>
                      <a:pPr algn="l"/>
                      <a:r>
                        <a:rPr sz="1300" dirty="0">
                          <a:latin typeface="Arial Narrow"/>
                          <a:ea typeface="Arial Narrow"/>
                          <a:cs typeface="Arial Narrow"/>
                          <a:sym typeface="Arial Narrow"/>
                        </a:rPr>
                        <a:t>Kenney &amp; </a:t>
                      </a:r>
                      <a:r>
                        <a:rPr sz="1300" dirty="0" err="1">
                          <a:latin typeface="Arial Narrow"/>
                          <a:ea typeface="Arial Narrow"/>
                          <a:cs typeface="Arial Narrow"/>
                          <a:sym typeface="Arial Narrow"/>
                        </a:rPr>
                        <a:t>Sams</a:t>
                      </a:r>
                      <a:r>
                        <a:rPr sz="1300" dirty="0">
                          <a:latin typeface="Arial Narrow"/>
                          <a:ea typeface="Arial Narrow"/>
                          <a:cs typeface="Arial Narrow"/>
                          <a:sym typeface="Arial Narrow"/>
                        </a:rPr>
                        <a:t>, P.C.</a:t>
                      </a:r>
                      <a:r>
                        <a:rPr lang="en-US" sz="1300" dirty="0">
                          <a:latin typeface="Arial Narrow"/>
                          <a:ea typeface="Arial Narrow"/>
                          <a:cs typeface="Arial Narrow"/>
                        </a:rPr>
                        <a:t> </a:t>
                      </a:r>
                      <a:endParaRPr sz="1300"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223351">
                <a:tc>
                  <a:txBody>
                    <a:bodyPr/>
                    <a:lstStyle/>
                    <a:p>
                      <a:pPr algn="l" defTabSz="1219200">
                        <a:defRPr sz="1800"/>
                      </a:pPr>
                      <a:r>
                        <a:rPr sz="1300" b="0" dirty="0">
                          <a:latin typeface="Arial Narrow"/>
                          <a:ea typeface="Arial Narrow"/>
                          <a:cs typeface="Arial Narrow"/>
                          <a:sym typeface="Arial Narrow"/>
                        </a:rPr>
                        <a:t>Rocco Derrigo</a:t>
                      </a: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800"/>
                      </a:pPr>
                      <a:r>
                        <a:rPr sz="1300" dirty="0">
                          <a:latin typeface="Arial Narrow"/>
                          <a:ea typeface="Arial Narrow"/>
                          <a:cs typeface="Arial Narrow"/>
                          <a:sym typeface="Arial Narrow"/>
                        </a:rPr>
                        <a:t>American Energy Management</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223351">
                <a:tc>
                  <a:txBody>
                    <a:bodyPr/>
                    <a:lstStyle/>
                    <a:p>
                      <a:pPr lvl="0" algn="l">
                        <a:buNone/>
                      </a:pPr>
                      <a:r>
                        <a:rPr lang="en-US" sz="1300" b="0" dirty="0">
                          <a:latin typeface="Arial Narrow"/>
                        </a:rPr>
                        <a:t>Dan Perruzzi, AIA</a:t>
                      </a:r>
                      <a:endParaRPr lang="en-US" b="0">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buNone/>
                      </a:pPr>
                      <a:r>
                        <a:rPr lang="en-US" sz="1300" dirty="0">
                          <a:latin typeface="Arial Narrow"/>
                        </a:rPr>
                        <a:t>Margulies Perruzzi Architects</a:t>
                      </a:r>
                      <a:endParaRPr>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r h="223351">
                <a:tc>
                  <a:txBody>
                    <a:bodyPr/>
                    <a:lstStyle/>
                    <a:p>
                      <a:pPr lvl="0" algn="l">
                        <a:buNone/>
                      </a:pPr>
                      <a:r>
                        <a:rPr lang="en-US" sz="1300" b="0" dirty="0">
                          <a:latin typeface="Arial Narrow"/>
                        </a:rPr>
                        <a:t>Kenneth White</a:t>
                      </a:r>
                      <a:endParaRPr b="0">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buNone/>
                      </a:pPr>
                      <a:r>
                        <a:rPr lang="en-US" sz="1300" dirty="0">
                          <a:latin typeface="Arial Narrow"/>
                        </a:rPr>
                        <a:t>Walsh Brothers</a:t>
                      </a:r>
                      <a:endParaRPr>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0"/>
                  </a:ext>
                </a:extLst>
              </a:tr>
              <a:tr h="223351">
                <a:tc>
                  <a:txBody>
                    <a:bodyPr/>
                    <a:lstStyle/>
                    <a:p>
                      <a:pPr lvl="0" algn="l">
                        <a:buNone/>
                      </a:pPr>
                      <a:r>
                        <a:rPr lang="en-US" sz="1300" b="0" dirty="0">
                          <a:latin typeface="Arial Narrow"/>
                        </a:rPr>
                        <a:t>Richard Lampman</a:t>
                      </a:r>
                      <a:endParaRPr b="0">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buNone/>
                      </a:pPr>
                      <a:r>
                        <a:rPr lang="en-US" sz="1300" dirty="0">
                          <a:latin typeface="Arial Narrow"/>
                        </a:rPr>
                        <a:t>Berkeley Building Company</a:t>
                      </a:r>
                      <a:endParaRPr>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1"/>
                  </a:ext>
                </a:extLst>
              </a:tr>
              <a:tr h="223351">
                <a:tc>
                  <a:txBody>
                    <a:bodyPr/>
                    <a:lstStyle/>
                    <a:p>
                      <a:pPr lvl="0" algn="l">
                        <a:buNone/>
                      </a:pPr>
                      <a:r>
                        <a:rPr lang="en-US" sz="1300" b="0" dirty="0">
                          <a:latin typeface="Arial Narrow"/>
                        </a:rPr>
                        <a:t>Mary Vogel</a:t>
                      </a:r>
                      <a:endParaRPr b="0">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buNone/>
                      </a:pPr>
                      <a:r>
                        <a:rPr lang="en-US" sz="1300" dirty="0">
                          <a:latin typeface="Arial Narrow"/>
                        </a:rPr>
                        <a:t>Building Pathways</a:t>
                      </a:r>
                      <a:endParaRPr>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2"/>
                  </a:ext>
                </a:extLst>
              </a:tr>
              <a:tr h="223351">
                <a:tc>
                  <a:txBody>
                    <a:bodyPr/>
                    <a:lstStyle/>
                    <a:p>
                      <a:pPr lvl="0" algn="l">
                        <a:buNone/>
                      </a:pPr>
                      <a:endParaRPr sz="1300" b="1" dirty="0">
                        <a:latin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800"/>
                      </a:pPr>
                      <a:endParaRPr sz="1300"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3"/>
                  </a:ext>
                </a:extLst>
              </a:tr>
              <a:tr h="223351">
                <a:tc>
                  <a:txBody>
                    <a:bodyPr/>
                    <a:lstStyle/>
                    <a:p>
                      <a:pPr algn="l" defTabSz="1219200">
                        <a:defRPr sz="1800"/>
                      </a:pPr>
                      <a:endParaRPr sz="1300" b="1"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800"/>
                      </a:pPr>
                      <a:endParaRPr sz="1300"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4"/>
                  </a:ext>
                </a:extLst>
              </a:tr>
              <a:tr h="223351">
                <a:tc>
                  <a:txBody>
                    <a:bodyPr/>
                    <a:lstStyle/>
                    <a:p>
                      <a:pPr algn="l" defTabSz="1219200">
                        <a:defRPr sz="1300" b="1">
                          <a:latin typeface="Arial Narrow"/>
                          <a:ea typeface="Arial Narrow"/>
                          <a:cs typeface="Arial Narrow"/>
                          <a:sym typeface="Arial Narrow"/>
                        </a:defRPr>
                      </a:pPr>
                      <a:endParaRPr dirty="0">
                        <a:latin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l" defTabSz="1219200">
                        <a:defRPr sz="1300">
                          <a:latin typeface="Arial Narrow"/>
                          <a:ea typeface="Arial Narrow"/>
                          <a:cs typeface="Arial Narrow"/>
                          <a:sym typeface="Arial Narrow"/>
                        </a:defRPr>
                      </a:pPr>
                      <a:endParaRPr dirty="0">
                        <a:latin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5"/>
                  </a:ext>
                </a:extLst>
              </a:tr>
            </a:tbl>
          </a:graphicData>
        </a:graphic>
      </p:graphicFrame>
      <p:sp>
        <p:nvSpPr>
          <p:cNvPr id="114" name="Rectangle 4"/>
          <p:cNvSpPr/>
          <p:nvPr/>
        </p:nvSpPr>
        <p:spPr>
          <a:xfrm>
            <a:off x="-1" y="0"/>
            <a:ext cx="9144001" cy="952500"/>
          </a:xfrm>
          <a:prstGeom prst="rect">
            <a:avLst/>
          </a:prstGeom>
          <a:gradFill>
            <a:gsLst>
              <a:gs pos="0">
                <a:srgbClr val="FFFFFF">
                  <a:alpha val="56998"/>
                </a:srgbClr>
              </a:gs>
              <a:gs pos="100000">
                <a:srgbClr val="FFBE0E">
                  <a:alpha val="56998"/>
                </a:srgbClr>
              </a:gs>
            </a:gsLst>
            <a:lin ang="120000"/>
          </a:gradFill>
          <a:ln w="12700">
            <a:miter lim="400000"/>
          </a:ln>
        </p:spPr>
        <p:txBody>
          <a:bodyPr lIns="45718" tIns="45718" rIns="45718" bIns="45718"/>
          <a:lstStyle/>
          <a:p>
            <a:pPr>
              <a:defRPr sz="4200">
                <a:latin typeface="Gill Sans"/>
                <a:ea typeface="Gill Sans"/>
                <a:cs typeface="Gill Sans"/>
                <a:sym typeface="Gill Sans"/>
              </a:defRPr>
            </a:pPr>
            <a:endParaRPr/>
          </a:p>
        </p:txBody>
      </p:sp>
      <p:pic>
        <p:nvPicPr>
          <p:cNvPr id="115" name="Picture 2" descr="Picture 2"/>
          <p:cNvPicPr>
            <a:picLocks noChangeAspect="1"/>
          </p:cNvPicPr>
          <p:nvPr/>
        </p:nvPicPr>
        <p:blipFill>
          <a:blip r:embed="rId2"/>
          <a:stretch>
            <a:fillRect/>
          </a:stretch>
        </p:blipFill>
        <p:spPr>
          <a:xfrm>
            <a:off x="381000" y="142875"/>
            <a:ext cx="2530233" cy="689169"/>
          </a:xfrm>
          <a:prstGeom prst="rect">
            <a:avLst/>
          </a:prstGeom>
          <a:ln w="12700">
            <a:miter lim="400000"/>
          </a:ln>
        </p:spPr>
      </p:pic>
      <p:sp>
        <p:nvSpPr>
          <p:cNvPr id="116" name="Rectangle 3"/>
          <p:cNvSpPr txBox="1"/>
          <p:nvPr/>
        </p:nvSpPr>
        <p:spPr>
          <a:xfrm>
            <a:off x="6033911" y="2167631"/>
            <a:ext cx="2514600" cy="250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spcBef>
                <a:spcPts val="1800"/>
              </a:spcBef>
              <a:defRPr sz="1300" b="1">
                <a:latin typeface="Arial Narrow"/>
                <a:ea typeface="Arial Narrow"/>
                <a:cs typeface="Arial Narrow"/>
                <a:sym typeface="Arial Narrow"/>
              </a:defRPr>
            </a:pPr>
            <a:br>
              <a:rPr dirty="0"/>
            </a:br>
            <a:r>
              <a:rPr dirty="0"/>
              <a:t>Executive Committee</a:t>
            </a:r>
            <a:endParaRPr dirty="0">
              <a:latin typeface="Arial"/>
              <a:ea typeface="Arial"/>
              <a:cs typeface="Arial"/>
              <a:sym typeface="Arial"/>
            </a:endParaRPr>
          </a:p>
          <a:p>
            <a:pPr>
              <a:spcBef>
                <a:spcPts val="600"/>
              </a:spcBef>
              <a:defRPr sz="1300">
                <a:latin typeface="Arial Narrow"/>
                <a:ea typeface="Arial Narrow"/>
                <a:cs typeface="Arial Narrow"/>
                <a:sym typeface="Arial Narrow"/>
              </a:defRPr>
            </a:pPr>
            <a:r>
              <a:rPr dirty="0"/>
              <a:t>Immediate Past President </a:t>
            </a:r>
            <a:br>
              <a:rPr dirty="0"/>
            </a:br>
            <a:r>
              <a:rPr b="1" dirty="0"/>
              <a:t>Jay Moskowitz</a:t>
            </a:r>
            <a:br>
              <a:rPr b="1" dirty="0"/>
            </a:br>
            <a:r>
              <a:rPr dirty="0"/>
              <a:t>City Point Partners</a:t>
            </a:r>
          </a:p>
          <a:p>
            <a:pPr>
              <a:spcBef>
                <a:spcPts val="600"/>
              </a:spcBef>
              <a:defRPr sz="1300">
                <a:latin typeface="Arial Narrow"/>
                <a:ea typeface="Arial Narrow"/>
                <a:cs typeface="Arial Narrow"/>
                <a:sym typeface="Arial Narrow"/>
              </a:defRPr>
            </a:pPr>
            <a:r>
              <a:rPr dirty="0"/>
              <a:t>Chairman, Finance Committee </a:t>
            </a:r>
            <a:br>
              <a:rPr dirty="0"/>
            </a:br>
            <a:r>
              <a:rPr b="1" dirty="0"/>
              <a:t>Robert Boyle, CPA</a:t>
            </a:r>
            <a:br>
              <a:rPr b="1" dirty="0"/>
            </a:br>
            <a:r>
              <a:rPr dirty="0" err="1"/>
              <a:t>Darmody</a:t>
            </a:r>
            <a:r>
              <a:rPr dirty="0"/>
              <a:t>, </a:t>
            </a:r>
            <a:r>
              <a:rPr dirty="0" err="1"/>
              <a:t>Merlino</a:t>
            </a:r>
            <a:r>
              <a:rPr dirty="0"/>
              <a:t> &amp; Co.</a:t>
            </a:r>
          </a:p>
          <a:p>
            <a:pPr>
              <a:spcBef>
                <a:spcPts val="600"/>
              </a:spcBef>
              <a:defRPr sz="1300">
                <a:latin typeface="Arial Narrow"/>
                <a:ea typeface="Arial Narrow"/>
                <a:cs typeface="Arial Narrow"/>
                <a:sym typeface="Arial Narrow"/>
              </a:defRPr>
            </a:pPr>
            <a:r>
              <a:rPr lang="en-US" dirty="0"/>
              <a:t>Ex-officio </a:t>
            </a:r>
            <a:r>
              <a:rPr dirty="0"/>
              <a:t>Executive Director</a:t>
            </a:r>
            <a:br>
              <a:rPr dirty="0"/>
            </a:br>
            <a:r>
              <a:rPr lang="en-US" b="1" dirty="0"/>
              <a:t>Michelle Hopson</a:t>
            </a:r>
            <a:br>
              <a:rPr b="1" dirty="0"/>
            </a:br>
            <a:r>
              <a:rPr dirty="0"/>
              <a:t>Massachusetts Building Congress</a:t>
            </a:r>
          </a:p>
        </p:txBody>
      </p:sp>
      <p:sp>
        <p:nvSpPr>
          <p:cNvPr id="117" name="TextBox 1"/>
          <p:cNvSpPr txBox="1"/>
          <p:nvPr/>
        </p:nvSpPr>
        <p:spPr>
          <a:xfrm>
            <a:off x="5892491" y="467490"/>
            <a:ext cx="2971812"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600" b="1">
                <a:latin typeface="Arial Narrow"/>
                <a:ea typeface="Arial Narrow"/>
                <a:cs typeface="Arial Narrow"/>
                <a:sym typeface="Arial Narrow"/>
              </a:defRPr>
            </a:lvl1pPr>
          </a:lstStyle>
          <a:p>
            <a:r>
              <a:rPr sz="1800" dirty="0"/>
              <a:t>2023 Officers</a:t>
            </a:r>
            <a:r>
              <a:rPr lang="en-US" sz="1800" dirty="0"/>
              <a:t> &amp; </a:t>
            </a:r>
            <a:r>
              <a:rPr sz="1800" dirty="0"/>
              <a:t>Directors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 name="Table"/>
          <p:cNvGraphicFramePr/>
          <p:nvPr>
            <p:extLst>
              <p:ext uri="{D42A27DB-BD31-4B8C-83A1-F6EECF244321}">
                <p14:modId xmlns:p14="http://schemas.microsoft.com/office/powerpoint/2010/main" val="1549116500"/>
              </p:ext>
            </p:extLst>
          </p:nvPr>
        </p:nvGraphicFramePr>
        <p:xfrm>
          <a:off x="668547" y="1703716"/>
          <a:ext cx="8062175" cy="2571729"/>
        </p:xfrm>
        <a:graphic>
          <a:graphicData uri="http://schemas.openxmlformats.org/drawingml/2006/table">
            <a:tbl>
              <a:tblPr bandRow="1">
                <a:tableStyleId>{4C3C2611-4C71-4FC5-86AE-919BDF0F9419}</a:tableStyleId>
              </a:tblPr>
              <a:tblGrid>
                <a:gridCol w="8036775">
                  <a:extLst>
                    <a:ext uri="{9D8B030D-6E8A-4147-A177-3AD203B41FA5}">
                      <a16:colId xmlns:a16="http://schemas.microsoft.com/office/drawing/2014/main" val="20000"/>
                    </a:ext>
                  </a:extLst>
                </a:gridCol>
                <a:gridCol w="25400">
                  <a:extLst>
                    <a:ext uri="{9D8B030D-6E8A-4147-A177-3AD203B41FA5}">
                      <a16:colId xmlns:a16="http://schemas.microsoft.com/office/drawing/2014/main" val="20001"/>
                    </a:ext>
                  </a:extLst>
                </a:gridCol>
              </a:tblGrid>
              <a:tr h="377190">
                <a:tc>
                  <a:txBody>
                    <a:bodyPr/>
                    <a:lstStyle/>
                    <a:p>
                      <a:pPr lvl="0" algn="ctr">
                        <a:buNone/>
                      </a:pPr>
                      <a:endParaRPr lang="en-US" sz="1600" b="1" dirty="0">
                        <a:latin typeface="+mj-lt"/>
                        <a:ea typeface="Arial Narrow"/>
                        <a:cs typeface="Arial Narrow"/>
                      </a:endParaRPr>
                    </a:p>
                    <a:p>
                      <a:pPr lvl="0" algn="ctr">
                        <a:buNone/>
                      </a:pPr>
                      <a:endParaRPr lang="en-US" sz="1600" b="1" dirty="0">
                        <a:latin typeface="+mj-lt"/>
                        <a:ea typeface="Arial Narrow"/>
                        <a:cs typeface="Arial Narrow"/>
                      </a:endParaRPr>
                    </a:p>
                    <a:p>
                      <a:pPr lvl="0" algn="ctr">
                        <a:buNone/>
                      </a:pPr>
                      <a:r>
                        <a:rPr lang="en-US" sz="1600" b="1" dirty="0">
                          <a:latin typeface="+mj-lt"/>
                          <a:ea typeface="Arial Narrow"/>
                          <a:cs typeface="Arial Narrow"/>
                        </a:rPr>
                        <a:t>MBC Holiday Breakfast for a Cause</a:t>
                      </a:r>
                    </a:p>
                    <a:p>
                      <a:pPr lvl="0" algn="ctr">
                        <a:buNone/>
                      </a:pPr>
                      <a:r>
                        <a:rPr lang="en-US" sz="1600" b="0" dirty="0">
                          <a:latin typeface="+mj-lt"/>
                          <a:ea typeface="Arial Narrow"/>
                          <a:cs typeface="Arial Narrow"/>
                        </a:rPr>
                        <a:t>November 30</a:t>
                      </a:r>
                      <a:r>
                        <a:rPr lang="en-US" sz="1600" b="0" dirty="0">
                          <a:latin typeface="+mj-lt"/>
                          <a:ea typeface="Arial Narrow"/>
                          <a:cs typeface="Arial Narrow"/>
                          <a:sym typeface="Arial Narrow"/>
                        </a:rPr>
                        <a:t>, 2023</a:t>
                      </a:r>
                      <a:r>
                        <a:rPr lang="en-US" sz="1600" b="0" baseline="0" dirty="0">
                          <a:latin typeface="+mj-lt"/>
                          <a:ea typeface="Arial Narrow"/>
                          <a:cs typeface="Arial Narrow"/>
                        </a:rPr>
                        <a:t> 7:30</a:t>
                      </a:r>
                      <a:r>
                        <a:rPr lang="en-US" sz="1600" b="0" baseline="0" dirty="0">
                          <a:latin typeface="+mj-lt"/>
                          <a:ea typeface="Arial Narrow"/>
                          <a:cs typeface="Arial Narrow"/>
                          <a:sym typeface="Arial Narrow"/>
                        </a:rPr>
                        <a:t> AM</a:t>
                      </a:r>
                      <a:r>
                        <a:rPr lang="en-US" sz="1600" b="0" baseline="0" dirty="0">
                          <a:latin typeface="+mj-lt"/>
                          <a:ea typeface="Arial Narrow"/>
                          <a:cs typeface="Arial Narrow"/>
                        </a:rPr>
                        <a:t> </a:t>
                      </a:r>
                      <a:r>
                        <a:rPr lang="en-US" sz="1600" b="0" baseline="0" dirty="0">
                          <a:latin typeface="+mj-lt"/>
                          <a:ea typeface="Arial Narrow"/>
                          <a:cs typeface="Arial Narrow"/>
                          <a:sym typeface="Arial Narrow"/>
                        </a:rPr>
                        <a:t> to </a:t>
                      </a:r>
                      <a:r>
                        <a:rPr lang="en-US" sz="1600" b="0" baseline="0" dirty="0">
                          <a:latin typeface="+mj-lt"/>
                          <a:ea typeface="Arial Narrow"/>
                          <a:cs typeface="Arial Narrow"/>
                        </a:rPr>
                        <a:t>9:30</a:t>
                      </a:r>
                      <a:r>
                        <a:rPr lang="en-US" sz="1600" b="0" baseline="0" dirty="0">
                          <a:latin typeface="+mj-lt"/>
                          <a:ea typeface="Arial Narrow"/>
                          <a:cs typeface="Arial Narrow"/>
                          <a:sym typeface="Arial Narrow"/>
                        </a:rPr>
                        <a:t> PM</a:t>
                      </a:r>
                      <a:endParaRPr sz="1600" b="0" dirty="0">
                        <a:latin typeface="+mj-lt"/>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defTabSz="1219200">
                        <a:defRPr sz="1300">
                          <a:latin typeface="Arial Narrow"/>
                          <a:ea typeface="Arial Narrow"/>
                          <a:cs typeface="Arial Narrow"/>
                          <a:sym typeface="Arial Narrow"/>
                        </a:defRPr>
                      </a:pPr>
                      <a:endParaRPr dirty="0">
                        <a:latin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262008">
                <a:tc>
                  <a:txBody>
                    <a:bodyPr/>
                    <a:lstStyle/>
                    <a:p>
                      <a:pPr lvl="0" algn="ctr">
                        <a:buNone/>
                      </a:pPr>
                      <a:r>
                        <a:rPr lang="en-US" sz="1600" b="0" dirty="0">
                          <a:solidFill>
                            <a:srgbClr val="FF0000"/>
                          </a:solidFill>
                          <a:latin typeface="+mj-lt"/>
                        </a:rPr>
                        <a:t>Breakfast Program – To Update</a:t>
                      </a:r>
                      <a:endParaRPr lang="en-US" sz="1600" b="0" baseline="0" dirty="0">
                        <a:solidFill>
                          <a:srgbClr val="FF0000"/>
                        </a:solidFill>
                        <a:latin typeface="+mj-lt"/>
                        <a:sym typeface="Arial Narrow"/>
                      </a:endParaRPr>
                    </a:p>
                  </a:txBody>
                  <a:tcPr marL="0" marR="0" marT="0" marB="0" anchor="ctr" horzOverflow="overflow">
                    <a:lnL w="12700">
                      <a:miter lim="400000"/>
                    </a:lnL>
                    <a:lnR w="12700">
                      <a:noFill/>
                      <a:miter lim="400000"/>
                    </a:lnR>
                    <a:lnT w="12700">
                      <a:noFill/>
                      <a:miter lim="400000"/>
                    </a:lnT>
                    <a:lnB w="12700">
                      <a:miter lim="400000"/>
                    </a:lnB>
                    <a:noFill/>
                  </a:tcPr>
                </a:tc>
                <a:tc>
                  <a:txBody>
                    <a:bodyPr/>
                    <a:lstStyle/>
                    <a:p>
                      <a:pPr algn="ctr" defTabSz="1219200">
                        <a:defRPr sz="1800"/>
                      </a:pPr>
                      <a:endParaRPr sz="1300" dirty="0">
                        <a:latin typeface="Arial Narrow"/>
                        <a:ea typeface="Arial Narrow"/>
                        <a:cs typeface="Arial Narrow"/>
                        <a:sym typeface="Arial Narrow"/>
                      </a:endParaRPr>
                    </a:p>
                  </a:txBody>
                  <a:tcPr marL="0" marR="0" marT="0" marB="0" anchor="ctr" horzOverflow="overflow">
                    <a:lnL w="12700">
                      <a:noFill/>
                      <a:miter lim="400000"/>
                    </a:lnL>
                    <a:lnR w="12700">
                      <a:miter lim="400000"/>
                    </a:lnR>
                    <a:lnT w="12700">
                      <a:noFill/>
                      <a:miter lim="400000"/>
                    </a:lnT>
                    <a:lnB w="12700">
                      <a:miter lim="400000"/>
                    </a:lnB>
                    <a:noFill/>
                  </a:tcPr>
                </a:tc>
                <a:extLst>
                  <a:ext uri="{0D108BD9-81ED-4DB2-BD59-A6C34878D82A}">
                    <a16:rowId xmlns:a16="http://schemas.microsoft.com/office/drawing/2014/main" val="10013"/>
                  </a:ext>
                </a:extLst>
              </a:tr>
              <a:tr h="221724">
                <a:tc>
                  <a:txBody>
                    <a:bodyPr/>
                    <a:lstStyle/>
                    <a:p>
                      <a:pPr algn="ctr" defTabSz="1219200">
                        <a:defRPr sz="1800"/>
                      </a:pPr>
                      <a:endParaRPr lang="en-US" sz="1300" b="0" dirty="0">
                        <a:latin typeface="Arial Narrow"/>
                        <a:ea typeface="Arial Narrow"/>
                        <a:cs typeface="Arial Narrow"/>
                        <a:sym typeface="Arial Narrow"/>
                      </a:endParaRPr>
                    </a:p>
                    <a:p>
                      <a:pPr algn="ctr" defTabSz="1219200">
                        <a:defRPr sz="1800"/>
                      </a:pPr>
                      <a:endParaRPr sz="1300" b="0"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defTabSz="1219200">
                        <a:defRPr sz="1800"/>
                      </a:pPr>
                      <a:endParaRPr sz="1300" dirty="0">
                        <a:latin typeface="Arial Narrow"/>
                        <a:ea typeface="Arial Narrow"/>
                        <a:cs typeface="Arial Narrow"/>
                        <a:sym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4"/>
                  </a:ext>
                </a:extLst>
              </a:tr>
              <a:tr h="938121">
                <a:tc>
                  <a:txBody>
                    <a:bodyPr/>
                    <a:lstStyle/>
                    <a:p>
                      <a:pPr algn="ctr"/>
                      <a:endParaRPr lang="en-US" dirty="0">
                        <a:latin typeface="Arial Narrow"/>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defTabSz="1219200">
                        <a:defRPr sz="1300">
                          <a:latin typeface="Arial Narrow"/>
                          <a:ea typeface="Arial Narrow"/>
                          <a:cs typeface="Arial Narrow"/>
                          <a:sym typeface="Arial Narrow"/>
                        </a:defRPr>
                      </a:pPr>
                      <a:endParaRPr dirty="0">
                        <a:latin typeface="Arial Narrow"/>
                      </a:endParaRP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5"/>
                  </a:ext>
                </a:extLst>
              </a:tr>
            </a:tbl>
          </a:graphicData>
        </a:graphic>
      </p:graphicFrame>
      <p:sp>
        <p:nvSpPr>
          <p:cNvPr id="114" name="Rectangle 4"/>
          <p:cNvSpPr/>
          <p:nvPr/>
        </p:nvSpPr>
        <p:spPr>
          <a:xfrm>
            <a:off x="-1" y="0"/>
            <a:ext cx="9144001" cy="952500"/>
          </a:xfrm>
          <a:prstGeom prst="rect">
            <a:avLst/>
          </a:prstGeom>
          <a:gradFill>
            <a:gsLst>
              <a:gs pos="0">
                <a:srgbClr val="FFFFFF">
                  <a:alpha val="56998"/>
                </a:srgbClr>
              </a:gs>
              <a:gs pos="100000">
                <a:srgbClr val="FFBE0E">
                  <a:alpha val="56998"/>
                </a:srgbClr>
              </a:gs>
            </a:gsLst>
            <a:lin ang="120000"/>
          </a:gradFill>
          <a:ln w="12700">
            <a:miter lim="400000"/>
          </a:ln>
        </p:spPr>
        <p:txBody>
          <a:bodyPr lIns="45718" tIns="45718" rIns="45718" bIns="45718"/>
          <a:lstStyle/>
          <a:p>
            <a:pPr>
              <a:defRPr sz="4200">
                <a:latin typeface="Gill Sans"/>
                <a:ea typeface="Gill Sans"/>
                <a:cs typeface="Gill Sans"/>
                <a:sym typeface="Gill Sans"/>
              </a:defRPr>
            </a:pPr>
            <a:endParaRPr/>
          </a:p>
        </p:txBody>
      </p:sp>
      <p:pic>
        <p:nvPicPr>
          <p:cNvPr id="115" name="Picture 2" descr="Picture 2"/>
          <p:cNvPicPr>
            <a:picLocks noChangeAspect="1"/>
          </p:cNvPicPr>
          <p:nvPr/>
        </p:nvPicPr>
        <p:blipFill>
          <a:blip r:embed="rId2"/>
          <a:stretch>
            <a:fillRect/>
          </a:stretch>
        </p:blipFill>
        <p:spPr>
          <a:xfrm>
            <a:off x="381000" y="142875"/>
            <a:ext cx="2530233" cy="689169"/>
          </a:xfrm>
          <a:prstGeom prst="rect">
            <a:avLst/>
          </a:prstGeom>
          <a:ln w="12700">
            <a:miter lim="400000"/>
          </a:ln>
        </p:spPr>
      </p:pic>
      <p:sp>
        <p:nvSpPr>
          <p:cNvPr id="117" name="TextBox 1"/>
          <p:cNvSpPr txBox="1"/>
          <p:nvPr/>
        </p:nvSpPr>
        <p:spPr>
          <a:xfrm>
            <a:off x="5892491" y="467490"/>
            <a:ext cx="2971812"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600" b="1">
                <a:latin typeface="Arial Narrow"/>
                <a:ea typeface="Arial Narrow"/>
                <a:cs typeface="Arial Narrow"/>
                <a:sym typeface="Arial Narrow"/>
              </a:defRPr>
            </a:lvl1pPr>
          </a:lstStyle>
          <a:p>
            <a:r>
              <a:rPr lang="en-US" sz="1800" dirty="0"/>
              <a:t>Upcoming Events</a:t>
            </a:r>
            <a:endParaRPr sz="1800" dirty="0"/>
          </a:p>
        </p:txBody>
      </p:sp>
    </p:spTree>
    <p:extLst>
      <p:ext uri="{BB962C8B-B14F-4D97-AF65-F5344CB8AC3E}">
        <p14:creationId xmlns:p14="http://schemas.microsoft.com/office/powerpoint/2010/main" val="11882660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1"/>
          <p:cNvSpPr/>
          <p:nvPr/>
        </p:nvSpPr>
        <p:spPr>
          <a:xfrm>
            <a:off x="0" y="4477941"/>
            <a:ext cx="9144000" cy="520303"/>
          </a:xfrm>
          <a:prstGeom prst="rect">
            <a:avLst/>
          </a:prstGeom>
          <a:solidFill>
            <a:srgbClr val="E6E6E6"/>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0" name="Picture 2" descr="Picture 2"/>
          <p:cNvPicPr>
            <a:picLocks noChangeAspect="1"/>
          </p:cNvPicPr>
          <p:nvPr/>
        </p:nvPicPr>
        <p:blipFill>
          <a:blip r:embed="rId2"/>
          <a:stretch>
            <a:fillRect/>
          </a:stretch>
        </p:blipFill>
        <p:spPr>
          <a:xfrm>
            <a:off x="6453473" y="4416273"/>
            <a:ext cx="2365098" cy="644197"/>
          </a:xfrm>
          <a:prstGeom prst="rect">
            <a:avLst/>
          </a:prstGeom>
          <a:ln w="12700">
            <a:miter lim="400000"/>
          </a:ln>
        </p:spPr>
      </p:pic>
      <p:sp>
        <p:nvSpPr>
          <p:cNvPr id="101" name="Rectangle 3"/>
          <p:cNvSpPr/>
          <p:nvPr/>
        </p:nvSpPr>
        <p:spPr>
          <a:xfrm>
            <a:off x="0" y="205977"/>
            <a:ext cx="9144000" cy="314332"/>
          </a:xfrm>
          <a:prstGeom prst="rect">
            <a:avLst/>
          </a:prstGeom>
          <a:solidFill>
            <a:srgbClr val="EAC720"/>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b="1" dirty="0">
              <a:solidFill>
                <a:schemeClr val="tx1">
                  <a:lumMod val="95000"/>
                  <a:lumOff val="5000"/>
                </a:schemeClr>
              </a:solidFill>
            </a:endParaRPr>
          </a:p>
        </p:txBody>
      </p:sp>
      <p:sp>
        <p:nvSpPr>
          <p:cNvPr id="102" name="TextBox 4"/>
          <p:cNvSpPr txBox="1"/>
          <p:nvPr/>
        </p:nvSpPr>
        <p:spPr>
          <a:xfrm>
            <a:off x="477514" y="183233"/>
            <a:ext cx="397120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b="1">
                <a:latin typeface="Arial"/>
                <a:ea typeface="Arial"/>
                <a:cs typeface="Arial"/>
                <a:sym typeface="Arial"/>
              </a:defRPr>
            </a:lvl1pPr>
          </a:lstStyle>
          <a:p>
            <a:endParaRPr dirty="0"/>
          </a:p>
        </p:txBody>
      </p:sp>
      <p:sp>
        <p:nvSpPr>
          <p:cNvPr id="103" name="TextBox 6"/>
          <p:cNvSpPr txBox="1"/>
          <p:nvPr/>
        </p:nvSpPr>
        <p:spPr>
          <a:xfrm>
            <a:off x="3433665" y="1237058"/>
            <a:ext cx="2963784"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a:latin typeface="Arial"/>
                <a:ea typeface="Arial"/>
                <a:cs typeface="Arial"/>
                <a:sym typeface="Arial"/>
              </a:defRPr>
            </a:lvl1pPr>
          </a:lstStyle>
          <a:p>
            <a:pPr algn="l"/>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48" y="1153786"/>
            <a:ext cx="2381250" cy="2828925"/>
          </a:xfrm>
          <a:prstGeom prst="rect">
            <a:avLst/>
          </a:prstGeom>
        </p:spPr>
      </p:pic>
      <p:sp>
        <p:nvSpPr>
          <p:cNvPr id="3" name="Rectangle 2"/>
          <p:cNvSpPr/>
          <p:nvPr/>
        </p:nvSpPr>
        <p:spPr>
          <a:xfrm>
            <a:off x="3433664" y="1208667"/>
            <a:ext cx="5579707" cy="2646878"/>
          </a:xfrm>
          <a:prstGeom prst="rect">
            <a:avLst/>
          </a:prstGeom>
        </p:spPr>
        <p:txBody>
          <a:bodyPr wrap="square">
            <a:spAutoFit/>
          </a:bodyPr>
          <a:lstStyle/>
          <a:p>
            <a:r>
              <a:rPr lang="en-US" b="1" dirty="0">
                <a:solidFill>
                  <a:schemeClr val="tx1">
                    <a:lumMod val="95000"/>
                    <a:lumOff val="5000"/>
                  </a:schemeClr>
                </a:solidFill>
              </a:rPr>
              <a:t>Anita </a:t>
            </a:r>
            <a:r>
              <a:rPr lang="en-US" b="1" dirty="0" err="1">
                <a:solidFill>
                  <a:schemeClr val="tx1">
                    <a:lumMod val="95000"/>
                    <a:lumOff val="5000"/>
                  </a:schemeClr>
                </a:solidFill>
              </a:rPr>
              <a:t>Lauricella</a:t>
            </a:r>
            <a:endParaRPr lang="en-US" b="1" dirty="0">
              <a:solidFill>
                <a:schemeClr val="tx1">
                  <a:lumMod val="95000"/>
                  <a:lumOff val="5000"/>
                </a:schemeClr>
              </a:solidFill>
            </a:endParaRPr>
          </a:p>
          <a:p>
            <a:r>
              <a:rPr lang="en-PH" sz="1600" dirty="0"/>
              <a:t>Director of Planning &amp; Research</a:t>
            </a:r>
          </a:p>
          <a:p>
            <a:br>
              <a:rPr lang="en-PH" dirty="0"/>
            </a:br>
            <a:r>
              <a:rPr lang="en-US" sz="1400" dirty="0"/>
              <a:t>Anita </a:t>
            </a:r>
            <a:r>
              <a:rPr lang="en-US" sz="1400" dirty="0" err="1"/>
              <a:t>Lauricella</a:t>
            </a:r>
            <a:r>
              <a:rPr lang="en-US" sz="1400" dirty="0"/>
              <a:t> joined the Downtown Boston BID in May of 2013. Anita's work includes overseeing that the BID's public realm meets the needs of members, residents, visitors, and is welcoming to everyone. Her prior work experience includes capital planning, public finance and tax policy at both the municipal and state levels. Anita is a board member of the Institute for Mindful Leadership. Her favorite part of her job at the BID is "walking around and finding new and fabulous, hidden gems."</a:t>
            </a:r>
            <a:endParaRPr lang="en-PH" sz="1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1"/>
          <p:cNvSpPr/>
          <p:nvPr/>
        </p:nvSpPr>
        <p:spPr>
          <a:xfrm>
            <a:off x="0" y="4477941"/>
            <a:ext cx="9144000" cy="520303"/>
          </a:xfrm>
          <a:prstGeom prst="rect">
            <a:avLst/>
          </a:prstGeom>
          <a:solidFill>
            <a:srgbClr val="E6E6E6"/>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0" name="Picture 2" descr="Picture 2"/>
          <p:cNvPicPr>
            <a:picLocks noChangeAspect="1"/>
          </p:cNvPicPr>
          <p:nvPr/>
        </p:nvPicPr>
        <p:blipFill>
          <a:blip r:embed="rId2"/>
          <a:stretch>
            <a:fillRect/>
          </a:stretch>
        </p:blipFill>
        <p:spPr>
          <a:xfrm>
            <a:off x="6453473" y="4416273"/>
            <a:ext cx="2365098" cy="644197"/>
          </a:xfrm>
          <a:prstGeom prst="rect">
            <a:avLst/>
          </a:prstGeom>
          <a:ln w="12700">
            <a:miter lim="400000"/>
          </a:ln>
        </p:spPr>
      </p:pic>
      <p:sp>
        <p:nvSpPr>
          <p:cNvPr id="101" name="Rectangle 3"/>
          <p:cNvSpPr/>
          <p:nvPr/>
        </p:nvSpPr>
        <p:spPr>
          <a:xfrm>
            <a:off x="65315" y="262842"/>
            <a:ext cx="9144000" cy="314332"/>
          </a:xfrm>
          <a:prstGeom prst="rect">
            <a:avLst/>
          </a:prstGeom>
          <a:solidFill>
            <a:srgbClr val="EAC720"/>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dirty="0"/>
          </a:p>
        </p:txBody>
      </p:sp>
      <p:sp>
        <p:nvSpPr>
          <p:cNvPr id="102" name="TextBox 4"/>
          <p:cNvSpPr txBox="1"/>
          <p:nvPr/>
        </p:nvSpPr>
        <p:spPr>
          <a:xfrm>
            <a:off x="477514" y="183233"/>
            <a:ext cx="397120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b="1">
                <a:latin typeface="Arial"/>
                <a:ea typeface="Arial"/>
                <a:cs typeface="Arial"/>
                <a:sym typeface="Arial"/>
              </a:defRPr>
            </a:lvl1pPr>
          </a:lstStyle>
          <a:p>
            <a:endParaRPr dirty="0"/>
          </a:p>
        </p:txBody>
      </p:sp>
      <p:sp>
        <p:nvSpPr>
          <p:cNvPr id="103" name="TextBox 6"/>
          <p:cNvSpPr txBox="1"/>
          <p:nvPr/>
        </p:nvSpPr>
        <p:spPr>
          <a:xfrm>
            <a:off x="3301901" y="1161495"/>
            <a:ext cx="3823335" cy="2616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latin typeface="Arial"/>
                <a:ea typeface="Arial"/>
                <a:cs typeface="Arial"/>
                <a:sym typeface="Arial"/>
              </a:defRPr>
            </a:lvl1pPr>
          </a:lstStyle>
          <a:p>
            <a:pPr algn="l"/>
            <a:r>
              <a:rPr lang="en-US" b="1" dirty="0">
                <a:latin typeface="+mn-lt"/>
              </a:rPr>
              <a:t>John Weil</a:t>
            </a:r>
          </a:p>
          <a:p>
            <a:pPr algn="l"/>
            <a:r>
              <a:rPr lang="en-US" sz="1600" dirty="0">
                <a:latin typeface="+mn-lt"/>
              </a:rPr>
              <a:t>Senior Program Manager at BPDA</a:t>
            </a:r>
          </a:p>
          <a:p>
            <a:pPr algn="l"/>
            <a:endParaRPr lang="en-US" dirty="0">
              <a:latin typeface="+mn-lt"/>
            </a:endParaRPr>
          </a:p>
          <a:p>
            <a:pPr algn="l"/>
            <a:r>
              <a:rPr lang="en-US" sz="1400" dirty="0">
                <a:latin typeface="+mn-lt"/>
              </a:rPr>
              <a:t>Focusing on office-to-residential conversions in the Central business District. With a background in Real Estate and a passion for innovation, He brings community- centered expertise. Outside of work, John’s rock climbing hobby mirrors his pursuit of challenges. He holds degrees from MIT and Bowdoin. </a:t>
            </a:r>
            <a:endParaRPr sz="1400" dirty="0">
              <a:latin typeface="+mn-lt"/>
            </a:endParaRPr>
          </a:p>
        </p:txBody>
      </p:sp>
      <p:pic>
        <p:nvPicPr>
          <p:cNvPr id="8" name="Picture 7" descr="A person in a suit smiling&#10;&#10;Description automatically generated">
            <a:extLst>
              <a:ext uri="{FF2B5EF4-FFF2-40B4-BE49-F238E27FC236}">
                <a16:creationId xmlns:a16="http://schemas.microsoft.com/office/drawing/2014/main" id="{5EC1909F-0B3D-C3FE-7B59-5C054565F8A2}"/>
              </a:ext>
            </a:extLst>
          </p:cNvPr>
          <p:cNvPicPr>
            <a:picLocks noChangeAspect="1"/>
          </p:cNvPicPr>
          <p:nvPr/>
        </p:nvPicPr>
        <p:blipFill>
          <a:blip r:embed="rId3"/>
          <a:stretch>
            <a:fillRect/>
          </a:stretch>
        </p:blipFill>
        <p:spPr>
          <a:xfrm>
            <a:off x="750142" y="1161495"/>
            <a:ext cx="2381250" cy="2821923"/>
          </a:xfrm>
          <a:prstGeom prst="rect">
            <a:avLst/>
          </a:prstGeom>
        </p:spPr>
      </p:pic>
    </p:spTree>
    <p:extLst>
      <p:ext uri="{BB962C8B-B14F-4D97-AF65-F5344CB8AC3E}">
        <p14:creationId xmlns:p14="http://schemas.microsoft.com/office/powerpoint/2010/main" val="365710049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1"/>
          <p:cNvSpPr/>
          <p:nvPr/>
        </p:nvSpPr>
        <p:spPr>
          <a:xfrm>
            <a:off x="0" y="4477941"/>
            <a:ext cx="9144000" cy="520303"/>
          </a:xfrm>
          <a:prstGeom prst="rect">
            <a:avLst/>
          </a:prstGeom>
          <a:solidFill>
            <a:srgbClr val="E6E6E6"/>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100" name="Picture 2" descr="Picture 2"/>
          <p:cNvPicPr>
            <a:picLocks noChangeAspect="1"/>
          </p:cNvPicPr>
          <p:nvPr/>
        </p:nvPicPr>
        <p:blipFill>
          <a:blip r:embed="rId2"/>
          <a:stretch>
            <a:fillRect/>
          </a:stretch>
        </p:blipFill>
        <p:spPr>
          <a:xfrm>
            <a:off x="6453473" y="4416273"/>
            <a:ext cx="2365098" cy="644197"/>
          </a:xfrm>
          <a:prstGeom prst="rect">
            <a:avLst/>
          </a:prstGeom>
          <a:ln w="12700">
            <a:miter lim="400000"/>
          </a:ln>
        </p:spPr>
      </p:pic>
      <p:sp>
        <p:nvSpPr>
          <p:cNvPr id="101" name="Rectangle 3"/>
          <p:cNvSpPr/>
          <p:nvPr/>
        </p:nvSpPr>
        <p:spPr>
          <a:xfrm>
            <a:off x="0" y="205977"/>
            <a:ext cx="9144000" cy="314332"/>
          </a:xfrm>
          <a:prstGeom prst="rect">
            <a:avLst/>
          </a:prstGeom>
          <a:solidFill>
            <a:srgbClr val="EAC720"/>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dirty="0"/>
          </a:p>
        </p:txBody>
      </p:sp>
      <p:sp>
        <p:nvSpPr>
          <p:cNvPr id="102" name="TextBox 4"/>
          <p:cNvSpPr txBox="1"/>
          <p:nvPr/>
        </p:nvSpPr>
        <p:spPr>
          <a:xfrm>
            <a:off x="477514" y="183233"/>
            <a:ext cx="397120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b="1">
                <a:latin typeface="Arial"/>
                <a:ea typeface="Arial"/>
                <a:cs typeface="Arial"/>
                <a:sym typeface="Arial"/>
              </a:defRPr>
            </a:lvl1pPr>
          </a:lstStyle>
          <a:p>
            <a:endParaRPr dirty="0"/>
          </a:p>
        </p:txBody>
      </p:sp>
      <p:sp>
        <p:nvSpPr>
          <p:cNvPr id="103" name="TextBox 6"/>
          <p:cNvSpPr txBox="1"/>
          <p:nvPr/>
        </p:nvSpPr>
        <p:spPr>
          <a:xfrm>
            <a:off x="3152612" y="1237058"/>
            <a:ext cx="3823335" cy="280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latin typeface="Arial"/>
                <a:ea typeface="Arial"/>
                <a:cs typeface="Arial"/>
                <a:sym typeface="Arial"/>
              </a:defRPr>
            </a:lvl1pPr>
          </a:lstStyle>
          <a:p>
            <a:pPr algn="l"/>
            <a:r>
              <a:rPr lang="en-US" b="1" dirty="0">
                <a:latin typeface="+mn-lt"/>
              </a:rPr>
              <a:t>Morgan Weinstein </a:t>
            </a:r>
          </a:p>
          <a:p>
            <a:pPr algn="l"/>
            <a:endParaRPr lang="en-US" b="1" dirty="0">
              <a:latin typeface="+mn-lt"/>
            </a:endParaRPr>
          </a:p>
          <a:p>
            <a:pPr algn="l"/>
            <a:r>
              <a:rPr lang="en-US" sz="1400" dirty="0">
                <a:latin typeface="+mn-lt"/>
              </a:rPr>
              <a:t>EVP at Phase 3 Real Estate Partners, Inc. has 15+ years of real estate experience socializing in Life Science sectors across the northeast, including Greater Boston. He manages acquisitions and leasing for the Boston portfolio, previously serving as Senior Director at </a:t>
            </a:r>
            <a:r>
              <a:rPr lang="en-US" sz="1400" dirty="0" err="1">
                <a:latin typeface="+mn-lt"/>
              </a:rPr>
              <a:t>BioMed</a:t>
            </a:r>
            <a:r>
              <a:rPr lang="en-US" sz="1400" dirty="0">
                <a:latin typeface="+mn-lt"/>
              </a:rPr>
              <a:t> Realty. He holds a degree in Management from the University of Delaware and a Massachusetts Real Estate Salesperson License. </a:t>
            </a:r>
            <a:endParaRPr sz="1400" dirty="0">
              <a:latin typeface="+mn-lt"/>
            </a:endParaRPr>
          </a:p>
        </p:txBody>
      </p:sp>
      <p:pic>
        <p:nvPicPr>
          <p:cNvPr id="8" name="Picture 7" descr="A person smiling for a picture&#10;&#10;Description automatically generated">
            <a:extLst>
              <a:ext uri="{FF2B5EF4-FFF2-40B4-BE49-F238E27FC236}">
                <a16:creationId xmlns:a16="http://schemas.microsoft.com/office/drawing/2014/main" id="{260DDC09-A3E4-314D-3CA7-8840110C33A6}"/>
              </a:ext>
            </a:extLst>
          </p:cNvPr>
          <p:cNvPicPr>
            <a:picLocks noChangeAspect="1"/>
          </p:cNvPicPr>
          <p:nvPr/>
        </p:nvPicPr>
        <p:blipFill>
          <a:blip r:embed="rId3"/>
          <a:stretch>
            <a:fillRect/>
          </a:stretch>
        </p:blipFill>
        <p:spPr>
          <a:xfrm>
            <a:off x="684828" y="1237058"/>
            <a:ext cx="2381250" cy="2838737"/>
          </a:xfrm>
          <a:prstGeom prst="rect">
            <a:avLst/>
          </a:prstGeom>
        </p:spPr>
      </p:pic>
    </p:spTree>
    <p:extLst>
      <p:ext uri="{BB962C8B-B14F-4D97-AF65-F5344CB8AC3E}">
        <p14:creationId xmlns:p14="http://schemas.microsoft.com/office/powerpoint/2010/main" val="107314749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wd of people walking on a street&#10;&#10;Description automatically generated">
            <a:extLst>
              <a:ext uri="{FF2B5EF4-FFF2-40B4-BE49-F238E27FC236}">
                <a16:creationId xmlns:a16="http://schemas.microsoft.com/office/drawing/2014/main" id="{BF4FB339-4634-A755-9ADE-CC115B26FB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7738"/>
            <a:ext cx="9144000" cy="6098976"/>
          </a:xfrm>
          <a:prstGeom prst="rect">
            <a:avLst/>
          </a:prstGeom>
        </p:spPr>
      </p:pic>
      <p:pic>
        <p:nvPicPr>
          <p:cNvPr id="7" name="Picture 6" descr="A white text on an orange background&#10;&#10;Description automatically generated with medium confidence">
            <a:extLst>
              <a:ext uri="{FF2B5EF4-FFF2-40B4-BE49-F238E27FC236}">
                <a16:creationId xmlns:a16="http://schemas.microsoft.com/office/drawing/2014/main" id="{0B2B22B5-2E1B-2DF6-107E-566C4854B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 y="4424629"/>
            <a:ext cx="2391994" cy="718871"/>
          </a:xfrm>
          <a:prstGeom prst="rect">
            <a:avLst/>
          </a:prstGeom>
        </p:spPr>
      </p:pic>
    </p:spTree>
    <p:extLst>
      <p:ext uri="{BB962C8B-B14F-4D97-AF65-F5344CB8AC3E}">
        <p14:creationId xmlns:p14="http://schemas.microsoft.com/office/powerpoint/2010/main" val="23382196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E736-8121-BEC6-43A6-56249AC5794C}"/>
              </a:ext>
            </a:extLst>
          </p:cNvPr>
          <p:cNvSpPr>
            <a:spLocks noGrp="1"/>
          </p:cNvSpPr>
          <p:nvPr>
            <p:ph type="ctrTitle"/>
          </p:nvPr>
        </p:nvSpPr>
        <p:spPr>
          <a:xfrm>
            <a:off x="0" y="346363"/>
            <a:ext cx="9144000" cy="2874818"/>
          </a:xfrm>
          <a:solidFill>
            <a:srgbClr val="F28C20"/>
          </a:solidFill>
        </p:spPr>
        <p:txBody>
          <a:bodyPr anchor="ctr">
            <a:normAutofit/>
          </a:bodyPr>
          <a:lstStyle/>
          <a:p>
            <a:r>
              <a:rPr lang="en-US" sz="6000" cap="all">
                <a:solidFill>
                  <a:schemeClr val="bg1"/>
                </a:solidFill>
                <a:latin typeface="Circular Air"/>
              </a:rPr>
              <a:t>About the Downtown Boston BID</a:t>
            </a:r>
          </a:p>
        </p:txBody>
      </p:sp>
      <p:sp>
        <p:nvSpPr>
          <p:cNvPr id="3" name="Subtitle 2">
            <a:extLst>
              <a:ext uri="{FF2B5EF4-FFF2-40B4-BE49-F238E27FC236}">
                <a16:creationId xmlns:a16="http://schemas.microsoft.com/office/drawing/2014/main" id="{3C47FA0C-717B-E114-A912-F0021D9217BA}"/>
              </a:ext>
            </a:extLst>
          </p:cNvPr>
          <p:cNvSpPr>
            <a:spLocks noGrp="1"/>
          </p:cNvSpPr>
          <p:nvPr>
            <p:ph type="subTitle" idx="1"/>
          </p:nvPr>
        </p:nvSpPr>
        <p:spPr>
          <a:xfrm>
            <a:off x="1143000" y="2790197"/>
            <a:ext cx="6858000" cy="1241822"/>
          </a:xfrm>
          <a:solidFill>
            <a:srgbClr val="82BE42"/>
          </a:solidFill>
        </p:spPr>
        <p:txBody>
          <a:bodyPr anchor="ctr">
            <a:normAutofit/>
          </a:bodyPr>
          <a:lstStyle/>
          <a:p>
            <a:r>
              <a:rPr lang="en-US" sz="3300" dirty="0" err="1">
                <a:solidFill>
                  <a:schemeClr val="bg1"/>
                </a:solidFill>
              </a:rPr>
              <a:t>Masschusetts</a:t>
            </a:r>
            <a:r>
              <a:rPr lang="en-US" sz="3300" dirty="0">
                <a:solidFill>
                  <a:schemeClr val="bg1"/>
                </a:solidFill>
              </a:rPr>
              <a:t> Building Congress – 11.16.2023</a:t>
            </a:r>
          </a:p>
        </p:txBody>
      </p:sp>
      <p:pic>
        <p:nvPicPr>
          <p:cNvPr id="5" name="Picture 4" descr="A white text on an orange background&#10;&#10;Description automatically generated with medium confidence">
            <a:extLst>
              <a:ext uri="{FF2B5EF4-FFF2-40B4-BE49-F238E27FC236}">
                <a16:creationId xmlns:a16="http://schemas.microsoft.com/office/drawing/2014/main" id="{87DEA192-6CD7-53B6-0C80-5E4EAA153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003" y="4161393"/>
            <a:ext cx="2391994" cy="718871"/>
          </a:xfrm>
          <a:prstGeom prst="rect">
            <a:avLst/>
          </a:prstGeom>
        </p:spPr>
      </p:pic>
    </p:spTree>
    <p:extLst>
      <p:ext uri="{BB962C8B-B14F-4D97-AF65-F5344CB8AC3E}">
        <p14:creationId xmlns:p14="http://schemas.microsoft.com/office/powerpoint/2010/main" val="2915045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3817-B948-345E-36BF-323421B9B016}"/>
              </a:ext>
            </a:extLst>
          </p:cNvPr>
          <p:cNvSpPr>
            <a:spLocks noGrp="1"/>
          </p:cNvSpPr>
          <p:nvPr>
            <p:ph type="ctrTitle"/>
          </p:nvPr>
        </p:nvSpPr>
        <p:spPr>
          <a:xfrm>
            <a:off x="2507673" y="860442"/>
            <a:ext cx="6636327" cy="1790700"/>
          </a:xfrm>
        </p:spPr>
        <p:txBody>
          <a:bodyPr>
            <a:normAutofit fontScale="90000"/>
          </a:bodyPr>
          <a:lstStyle/>
          <a:p>
            <a:r>
              <a:rPr lang="en-US" b="1">
                <a:solidFill>
                  <a:srgbClr val="82BE42"/>
                </a:solidFill>
                <a:latin typeface="Circular Air"/>
              </a:rPr>
              <a:t>What is a Business Improvement District (BID)?</a:t>
            </a:r>
          </a:p>
        </p:txBody>
      </p:sp>
      <p:pic>
        <p:nvPicPr>
          <p:cNvPr id="4" name="Picture 3" descr="A white text on an orange background&#10;&#10;Description automatically generated with medium confidence">
            <a:extLst>
              <a:ext uri="{FF2B5EF4-FFF2-40B4-BE49-F238E27FC236}">
                <a16:creationId xmlns:a16="http://schemas.microsoft.com/office/drawing/2014/main" id="{34FF1520-30A5-8F22-ADAD-22AA9ECDB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007" y="4433974"/>
            <a:ext cx="2391994" cy="718871"/>
          </a:xfrm>
          <a:prstGeom prst="rect">
            <a:avLst/>
          </a:prstGeom>
        </p:spPr>
      </p:pic>
      <p:pic>
        <p:nvPicPr>
          <p:cNvPr id="5" name="Content Placeholder 7">
            <a:extLst>
              <a:ext uri="{FF2B5EF4-FFF2-40B4-BE49-F238E27FC236}">
                <a16:creationId xmlns:a16="http://schemas.microsoft.com/office/drawing/2014/main" id="{F8946028-540A-84A8-C803-CFC81468FBD3}"/>
              </a:ext>
            </a:extLst>
          </p:cNvPr>
          <p:cNvPicPr>
            <a:picLocks noChangeAspect="1"/>
          </p:cNvPicPr>
          <p:nvPr/>
        </p:nvPicPr>
        <p:blipFill>
          <a:blip r:embed="rId3" cstate="print">
            <a:extLst>
              <a:ext uri="{28A0092B-C50C-407E-A947-70E740481C1C}">
                <a14:useLocalDpi xmlns:a14="http://schemas.microsoft.com/office/drawing/2010/main" val="0"/>
              </a:ext>
            </a:extLst>
          </a:blip>
          <a:srcRect l="12439" r="12439"/>
          <a:stretch/>
        </p:blipFill>
        <p:spPr>
          <a:xfrm>
            <a:off x="1" y="0"/>
            <a:ext cx="2576945" cy="5143500"/>
          </a:xfrm>
          <a:prstGeom prst="rect">
            <a:avLst/>
          </a:prstGeom>
        </p:spPr>
      </p:pic>
    </p:spTree>
    <p:extLst>
      <p:ext uri="{BB962C8B-B14F-4D97-AF65-F5344CB8AC3E}">
        <p14:creationId xmlns:p14="http://schemas.microsoft.com/office/powerpoint/2010/main" val="141924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85C3-AC2C-2AFC-3C98-8A83ED482702}"/>
              </a:ext>
            </a:extLst>
          </p:cNvPr>
          <p:cNvSpPr>
            <a:spLocks noGrp="1"/>
          </p:cNvSpPr>
          <p:nvPr>
            <p:ph type="title"/>
          </p:nvPr>
        </p:nvSpPr>
        <p:spPr>
          <a:xfrm>
            <a:off x="2576946" y="8"/>
            <a:ext cx="6567055" cy="1222794"/>
          </a:xfrm>
          <a:solidFill>
            <a:srgbClr val="F28C20"/>
          </a:solidFill>
        </p:spPr>
        <p:txBody>
          <a:bodyPr>
            <a:noAutofit/>
          </a:bodyPr>
          <a:lstStyle/>
          <a:p>
            <a:r>
              <a:rPr lang="en-US" sz="3600">
                <a:solidFill>
                  <a:schemeClr val="bg1"/>
                </a:solidFill>
                <a:latin typeface="Circular Air"/>
              </a:rPr>
              <a:t>TRADITIONAL ROLES </a:t>
            </a:r>
            <a:br>
              <a:rPr lang="en-US" sz="3600">
                <a:solidFill>
                  <a:schemeClr val="bg1"/>
                </a:solidFill>
                <a:latin typeface="Circular Air"/>
              </a:rPr>
            </a:br>
            <a:r>
              <a:rPr lang="en-US" sz="3600">
                <a:solidFill>
                  <a:schemeClr val="bg1"/>
                </a:solidFill>
                <a:latin typeface="Circular Air"/>
              </a:rPr>
              <a:t>OF A BID</a:t>
            </a:r>
          </a:p>
        </p:txBody>
      </p:sp>
      <p:pic>
        <p:nvPicPr>
          <p:cNvPr id="12" name="Picture 11" descr="A picture containing symmetry, pattern, symbol, green&#10;&#10;Description automatically generated">
            <a:extLst>
              <a:ext uri="{FF2B5EF4-FFF2-40B4-BE49-F238E27FC236}">
                <a16:creationId xmlns:a16="http://schemas.microsoft.com/office/drawing/2014/main" id="{66322EEB-DBEA-DB43-D5FA-EF76E783E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9050" y="1909"/>
            <a:ext cx="1224951" cy="1220894"/>
          </a:xfrm>
          <a:prstGeom prst="rect">
            <a:avLst/>
          </a:prstGeom>
        </p:spPr>
      </p:pic>
      <p:sp>
        <p:nvSpPr>
          <p:cNvPr id="3" name="TextBox 2">
            <a:extLst>
              <a:ext uri="{FF2B5EF4-FFF2-40B4-BE49-F238E27FC236}">
                <a16:creationId xmlns:a16="http://schemas.microsoft.com/office/drawing/2014/main" id="{B9862C1C-9C49-5F9A-D8A3-BD9535E72306}"/>
              </a:ext>
            </a:extLst>
          </p:cNvPr>
          <p:cNvSpPr txBox="1"/>
          <p:nvPr/>
        </p:nvSpPr>
        <p:spPr>
          <a:xfrm>
            <a:off x="2656450" y="1546286"/>
            <a:ext cx="6567055" cy="3624069"/>
          </a:xfrm>
          <a:prstGeom prst="rect">
            <a:avLst/>
          </a:prstGeom>
          <a:noFill/>
        </p:spPr>
        <p:txBody>
          <a:bodyPr wrap="square" rtlCol="0">
            <a:spAutoFit/>
          </a:bodyPr>
          <a:lstStyle/>
          <a:p>
            <a:pPr marL="514350" indent="-514350">
              <a:buFont typeface="Arial" panose="020B0604020202020204" pitchFamily="34" charset="0"/>
              <a:buChar char="•"/>
            </a:pPr>
            <a:r>
              <a:rPr lang="en-US" sz="2550" dirty="0">
                <a:latin typeface="Circular Air"/>
              </a:rPr>
              <a:t>Supplemental City Services through Public/Private Partnership</a:t>
            </a:r>
          </a:p>
          <a:p>
            <a:pPr marL="514350" indent="-514350">
              <a:buFont typeface="Arial" panose="020B0604020202020204" pitchFamily="34" charset="0"/>
              <a:buChar char="•"/>
            </a:pPr>
            <a:r>
              <a:rPr lang="en-US" sz="2550" dirty="0">
                <a:latin typeface="Circular Air"/>
              </a:rPr>
              <a:t>Clean, Safe and Welcoming</a:t>
            </a:r>
          </a:p>
          <a:p>
            <a:pPr marL="514350" indent="-514350">
              <a:buFont typeface="Arial" panose="020B0604020202020204" pitchFamily="34" charset="0"/>
              <a:buChar char="•"/>
            </a:pPr>
            <a:r>
              <a:rPr lang="en-US" sz="2550" dirty="0">
                <a:latin typeface="Circular Air"/>
              </a:rPr>
              <a:t>Programming</a:t>
            </a:r>
          </a:p>
          <a:p>
            <a:pPr marL="514350" indent="-514350">
              <a:buFont typeface="Arial" panose="020B0604020202020204" pitchFamily="34" charset="0"/>
              <a:buChar char="•"/>
            </a:pPr>
            <a:r>
              <a:rPr lang="en-US" sz="2550" dirty="0">
                <a:latin typeface="Circular Air"/>
              </a:rPr>
              <a:t>Public Realm / Public Space Planning</a:t>
            </a:r>
          </a:p>
          <a:p>
            <a:pPr marL="514350" indent="-514350">
              <a:buFont typeface="Arial" panose="020B0604020202020204" pitchFamily="34" charset="0"/>
              <a:buChar char="•"/>
            </a:pPr>
            <a:r>
              <a:rPr lang="en-US" sz="2550" dirty="0">
                <a:latin typeface="Circular Air"/>
              </a:rPr>
              <a:t>Member Services</a:t>
            </a:r>
          </a:p>
          <a:p>
            <a:pPr marL="514350" indent="-514350">
              <a:buFont typeface="Arial" panose="020B0604020202020204" pitchFamily="34" charset="0"/>
              <a:buChar char="•"/>
            </a:pPr>
            <a:r>
              <a:rPr lang="en-US" sz="2550" dirty="0">
                <a:latin typeface="Circular Air"/>
              </a:rPr>
              <a:t>Marketing &amp; Branding</a:t>
            </a:r>
          </a:p>
          <a:p>
            <a:pPr marL="514350" indent="-514350">
              <a:buFont typeface="Arial" panose="020B0604020202020204" pitchFamily="34" charset="0"/>
              <a:buChar char="•"/>
            </a:pPr>
            <a:r>
              <a:rPr lang="en-US" sz="2550" dirty="0">
                <a:latin typeface="Circular Air"/>
              </a:rPr>
              <a:t>Economic Development</a:t>
            </a:r>
          </a:p>
          <a:p>
            <a:endParaRPr lang="en-US" sz="2550" dirty="0">
              <a:latin typeface="Circular Air"/>
            </a:endParaRPr>
          </a:p>
        </p:txBody>
      </p:sp>
      <p:pic>
        <p:nvPicPr>
          <p:cNvPr id="7" name="Content Placeholder 6" descr="A group of people shoveling snow&#10;&#10;Description automatically generated">
            <a:extLst>
              <a:ext uri="{FF2B5EF4-FFF2-40B4-BE49-F238E27FC236}">
                <a16:creationId xmlns:a16="http://schemas.microsoft.com/office/drawing/2014/main" id="{9FCFCD37-5E3C-EEBA-4AAA-D962E536962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394" r="5455"/>
          <a:stretch/>
        </p:blipFill>
        <p:spPr>
          <a:xfrm>
            <a:off x="-458" y="0"/>
            <a:ext cx="2576946" cy="5143500"/>
          </a:xfrm>
        </p:spPr>
      </p:pic>
    </p:spTree>
    <p:extLst>
      <p:ext uri="{BB962C8B-B14F-4D97-AF65-F5344CB8AC3E}">
        <p14:creationId xmlns:p14="http://schemas.microsoft.com/office/powerpoint/2010/main" val="2447990688"/>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Calibri"/>
        <a:ea typeface="Calibri"/>
        <a:cs typeface="Calibri"/>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Calibri"/>
        <a:ea typeface="Calibri"/>
        <a:cs typeface="Calibri"/>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1797596400540B39CA8683F77A6A0" ma:contentTypeVersion="11" ma:contentTypeDescription="Create a new document." ma:contentTypeScope="" ma:versionID="c2ce523c4409c8b9d353f97c7a981b20">
  <xsd:schema xmlns:xsd="http://www.w3.org/2001/XMLSchema" xmlns:xs="http://www.w3.org/2001/XMLSchema" xmlns:p="http://schemas.microsoft.com/office/2006/metadata/properties" xmlns:ns2="04f005e5-e096-4ae1-ab5b-5b5f9b5ab6f5" xmlns:ns3="828b9891-acfd-4855-8af9-6e404e78e48b" targetNamespace="http://schemas.microsoft.com/office/2006/metadata/properties" ma:root="true" ma:fieldsID="726e37196b18a3561dae4a664c71dddd" ns2:_="" ns3:_="">
    <xsd:import namespace="04f005e5-e096-4ae1-ab5b-5b5f9b5ab6f5"/>
    <xsd:import namespace="828b9891-acfd-4855-8af9-6e404e78e48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f005e5-e096-4ae1-ab5b-5b5f9b5ab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7e34cf1-83f4-4346-aeb4-6cb036b0218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8b9891-acfd-4855-8af9-6e404e78e48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f010fd-ce72-40f4-9671-b606284f511d}" ma:internalName="TaxCatchAll" ma:showField="CatchAllData" ma:web="828b9891-acfd-4855-8af9-6e404e78e4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28b9891-acfd-4855-8af9-6e404e78e48b" xsi:nil="true"/>
    <lcf76f155ced4ddcb4097134ff3c332f xmlns="04f005e5-e096-4ae1-ab5b-5b5f9b5ab6f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04AFB4-2E33-499A-BEA2-50BD7DEB3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f005e5-e096-4ae1-ab5b-5b5f9b5ab6f5"/>
    <ds:schemaRef ds:uri="828b9891-acfd-4855-8af9-6e404e78e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A378C9-093B-4F21-9A38-F0E977AE538E}">
  <ds:schemaRefs>
    <ds:schemaRef ds:uri="http://schemas.microsoft.com/sharepoint/v3/contenttype/forms"/>
  </ds:schemaRefs>
</ds:datastoreItem>
</file>

<file path=customXml/itemProps3.xml><?xml version="1.0" encoding="utf-8"?>
<ds:datastoreItem xmlns:ds="http://schemas.openxmlformats.org/officeDocument/2006/customXml" ds:itemID="{2BFF12B4-2AED-46EB-951E-75E616770B43}">
  <ds:schemaRefs>
    <ds:schemaRef ds:uri="http://schemas.microsoft.com/office/2006/documentManagement/types"/>
    <ds:schemaRef ds:uri="04f005e5-e096-4ae1-ab5b-5b5f9b5ab6f5"/>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828b9891-acfd-4855-8af9-6e404e78e48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757</TotalTime>
  <Words>994</Words>
  <Application>Microsoft Office PowerPoint</Application>
  <PresentationFormat>On-screen Show (16:9)</PresentationFormat>
  <Paragraphs>150</Paragraphs>
  <Slides>22</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Arial Narrow</vt:lpstr>
      <vt:lpstr>Arial,Sans-Serif</vt:lpstr>
      <vt:lpstr>Calibri</vt:lpstr>
      <vt:lpstr>Circular Air</vt:lpstr>
      <vt:lpstr>Gill Sans</vt:lpstr>
      <vt:lpstr>Helvetica</vt:lpstr>
      <vt:lpstr>Noto Sans Symbols</vt:lpstr>
      <vt:lpstr>Open Sans</vt:lpstr>
      <vt:lpstr>Open Sans Light</vt:lpstr>
      <vt:lpstr>Open Sans SemiBold</vt:lpstr>
      <vt:lpstr>Default Design</vt:lpstr>
      <vt:lpstr>PowerPoint Presentation</vt:lpstr>
      <vt:lpstr>Breakfast Program</vt:lpstr>
      <vt:lpstr>PowerPoint Presentation</vt:lpstr>
      <vt:lpstr>PowerPoint Presentation</vt:lpstr>
      <vt:lpstr>PowerPoint Presentation</vt:lpstr>
      <vt:lpstr>PowerPoint Presentation</vt:lpstr>
      <vt:lpstr>About the Downtown Boston BID</vt:lpstr>
      <vt:lpstr>What is a Business Improvement District (BID)?</vt:lpstr>
      <vt:lpstr>TRADITIONAL ROLES  OF A BID</vt:lpstr>
      <vt:lpstr>Where is the Downtown Boston Business  Improvement District (BID)?</vt:lpstr>
      <vt:lpstr>DBBID:  </vt:lpstr>
      <vt:lpstr>PowerPoint Presentation</vt:lpstr>
      <vt:lpstr>PowerPoint Presentation</vt:lpstr>
      <vt:lpstr>Boston Downtown Conversion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Program</dc:title>
  <dc:creator>Jan Breed</dc:creator>
  <cp:lastModifiedBy>Nicole Salayo</cp:lastModifiedBy>
  <cp:revision>179</cp:revision>
  <dcterms:modified xsi:type="dcterms:W3CDTF">2023-11-14T15:11:32Z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0x010100FF31797596400540B39CA8683F77A6A0</vt:lpwstr>
  </property>
  <property fmtid="{D5CDD505-2E9C-101B-9397-08002B2CF9AE}" pid="3" name="Order">
    <vt:r8>2468700</vt:r8>
  </property>
  <property fmtid="{D5CDD505-2E9C-101B-9397-08002B2CF9AE}" pid="4" name="_ColorTag">
    <vt:lpwstr/>
  </property>
  <property fmtid="{D5CDD505-2E9C-101B-9397-08002B2CF9AE}" pid="5" name="_ExtendedDescription">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_ColorHex">
    <vt:lpwstr/>
  </property>
  <property fmtid="{D5CDD505-2E9C-101B-9397-08002B2CF9AE}" pid="10" name="_Emoji">
    <vt:lpwstr/>
  </property>
  <property fmtid="{D5CDD505-2E9C-101B-9397-08002B2CF9AE}" pid="11" name="ComplianceAssetId">
    <vt:lpwstr/>
  </property>
  <property fmtid="{D5CDD505-2E9C-101B-9397-08002B2CF9AE}" pid="12" name="MediaServiceImageTags">
    <vt:lpwstr/>
  </property>
</Properties>
</file>